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966" r:id="rId2"/>
    <p:sldMasterId id="2147483978" r:id="rId3"/>
    <p:sldMasterId id="2147483990" r:id="rId4"/>
    <p:sldMasterId id="2147484002" r:id="rId5"/>
  </p:sldMasterIdLst>
  <p:notesMasterIdLst>
    <p:notesMasterId r:id="rId34"/>
  </p:notesMasterIdLst>
  <p:sldIdLst>
    <p:sldId id="256" r:id="rId6"/>
    <p:sldId id="381" r:id="rId7"/>
    <p:sldId id="346" r:id="rId8"/>
    <p:sldId id="380" r:id="rId9"/>
    <p:sldId id="384" r:id="rId10"/>
    <p:sldId id="387" r:id="rId11"/>
    <p:sldId id="382" r:id="rId12"/>
    <p:sldId id="383" r:id="rId13"/>
    <p:sldId id="365" r:id="rId14"/>
    <p:sldId id="366" r:id="rId15"/>
    <p:sldId id="362" r:id="rId16"/>
    <p:sldId id="378" r:id="rId17"/>
    <p:sldId id="377" r:id="rId18"/>
    <p:sldId id="374" r:id="rId19"/>
    <p:sldId id="388" r:id="rId20"/>
    <p:sldId id="375" r:id="rId21"/>
    <p:sldId id="376" r:id="rId22"/>
    <p:sldId id="369" r:id="rId23"/>
    <p:sldId id="367" r:id="rId24"/>
    <p:sldId id="368" r:id="rId25"/>
    <p:sldId id="364" r:id="rId26"/>
    <p:sldId id="370" r:id="rId27"/>
    <p:sldId id="371" r:id="rId28"/>
    <p:sldId id="372" r:id="rId29"/>
    <p:sldId id="363" r:id="rId30"/>
    <p:sldId id="373" r:id="rId31"/>
    <p:sldId id="360" r:id="rId32"/>
    <p:sldId id="296" r:id="rId33"/>
  </p:sldIdLst>
  <p:sldSz cx="9144000" cy="6858000" type="screen4x3"/>
  <p:notesSz cx="6854825" cy="9713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157" autoAdjust="0"/>
  </p:normalViewPr>
  <p:slideViewPr>
    <p:cSldViewPr>
      <p:cViewPr varScale="1">
        <p:scale>
          <a:sx n="110" d="100"/>
          <a:sy n="110" d="100"/>
        </p:scale>
        <p:origin x="-160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569105691056911"/>
          <c:y val="9.3877551020408165E-2"/>
          <c:w val="0.86991869918699183"/>
          <c:h val="0.620408163265306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Escala de Orientación Biomédica</c:v>
                </c:pt>
              </c:strCache>
            </c:strRef>
          </c:tx>
          <c:spPr>
            <a:solidFill>
              <a:srgbClr val="9999FF"/>
            </a:solidFill>
            <a:ln w="12691">
              <a:solidFill>
                <a:srgbClr val="000000"/>
              </a:solidFill>
              <a:prstDash val="solid"/>
            </a:ln>
          </c:spPr>
          <c:invertIfNegative val="0"/>
          <c:cat>
            <c:numRef>
              <c:f>Sheet1!$B$1:$K$1</c:f>
              <c:numCache>
                <c:formatCode>General</c:formatCode>
                <c:ptCount val="10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</c:v>
                </c:pt>
                <c:pt idx="8">
                  <c:v>11</c:v>
                </c:pt>
                <c:pt idx="9">
                  <c:v>12</c:v>
                </c:pt>
              </c:numCache>
            </c:numRef>
          </c:cat>
          <c:val>
            <c:numRef>
              <c:f>Sheet1!$B$2:$K$2</c:f>
              <c:numCache>
                <c:formatCode>General</c:formatCode>
                <c:ptCount val="10"/>
                <c:pt idx="0">
                  <c:v>6</c:v>
                </c:pt>
                <c:pt idx="1">
                  <c:v>8</c:v>
                </c:pt>
                <c:pt idx="2">
                  <c:v>15</c:v>
                </c:pt>
                <c:pt idx="3">
                  <c:v>41</c:v>
                </c:pt>
                <c:pt idx="4">
                  <c:v>51</c:v>
                </c:pt>
                <c:pt idx="5">
                  <c:v>55</c:v>
                </c:pt>
                <c:pt idx="6">
                  <c:v>53</c:v>
                </c:pt>
                <c:pt idx="7">
                  <c:v>42</c:v>
                </c:pt>
                <c:pt idx="8">
                  <c:v>31</c:v>
                </c:pt>
                <c:pt idx="9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283904"/>
        <c:axId val="46223872"/>
      </c:barChart>
      <c:catAx>
        <c:axId val="124283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49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46223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6223872"/>
        <c:scaling>
          <c:orientation val="minMax"/>
        </c:scaling>
        <c:delete val="0"/>
        <c:axPos val="l"/>
        <c:majorGridlines>
          <c:spPr>
            <a:ln w="3173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49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124283904"/>
        <c:crosses val="autoZero"/>
        <c:crossBetween val="between"/>
      </c:valAx>
      <c:spPr>
        <a:solidFill>
          <a:srgbClr val="C0C0C0"/>
        </a:solidFill>
        <a:ln w="12691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1951219512195122"/>
          <c:y val="0.88571428571428568"/>
          <c:w val="0.68563685636856364"/>
          <c:h val="0.10204081632653061"/>
        </c:manualLayout>
      </c:layout>
      <c:overlay val="0"/>
      <c:spPr>
        <a:noFill/>
        <a:ln w="3173">
          <a:solidFill>
            <a:srgbClr val="000000"/>
          </a:solidFill>
          <a:prstDash val="solid"/>
        </a:ln>
      </c:spPr>
      <c:txPr>
        <a:bodyPr/>
        <a:lstStyle/>
        <a:p>
          <a:pPr>
            <a:defRPr sz="964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49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8538" y="728663"/>
            <a:ext cx="485775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4863"/>
            <a:ext cx="5483225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22655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175382D-28DC-436B-9D75-2B612ADD305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440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2F5428A-C2E9-4FE0-89F7-8711D7EB1506}" type="slidenum">
              <a:rPr lang="es-ES" altLang="es-ES" smtClean="0"/>
              <a:pPr eaLnBrk="1" hangingPunct="1">
                <a:spcBef>
                  <a:spcPct val="0"/>
                </a:spcBef>
              </a:pPr>
              <a:t>1</a:t>
            </a:fld>
            <a:endParaRPr lang="es-ES" altLang="es-E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7CB427-F0D9-474F-96A5-E4653023FCDA}" type="slidenum">
              <a:rPr lang="es-ES" altLang="es-ES" smtClean="0"/>
              <a:pPr eaLnBrk="1" hangingPunct="1">
                <a:spcBef>
                  <a:spcPct val="0"/>
                </a:spcBef>
              </a:pPr>
              <a:t>28</a:t>
            </a:fld>
            <a:endParaRPr lang="es-ES" altLang="es-E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14863"/>
            <a:ext cx="5026025" cy="4370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6A768-F2BA-48A5-97D2-9EA10AEE236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351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C8AB9-D682-47B0-92A1-AA103105EDF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7473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4338F-68AC-4D63-80A5-27FF919DBD9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6670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C436A-389B-44FD-9DFE-E227CD0593F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6107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7638B-4351-4019-9B6E-8B76FFE4E79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7514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69778-8847-421B-903C-45040F5231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2335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441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936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1783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97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553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FF3DE-4B55-48CB-A01F-3095421359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3379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705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9846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4178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5813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6622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571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5720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1592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2941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74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5BAF8-3441-4D48-A87A-B6397B98E9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523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237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18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0328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4961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6056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9844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8899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8019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949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72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1D83E-FE59-4976-AC5E-3C526962E9B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0038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623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730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60764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4660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07863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0370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77505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1930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92353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967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D08EE-0AC5-4296-89BC-2B5DA20C8D8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57080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69409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44600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6058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5164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64852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82528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45781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41904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/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E08C-8A38-4757-AA51-49A54A4E5E2C}" type="slidenum">
              <a:rPr lang="en-US" smtClean="0">
                <a:solidFill>
                  <a:srgbClr val="465E9C"/>
                </a:solidFill>
              </a:rPr>
              <a:pPr/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29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F5C5B-0BE8-40D1-85C2-E05491AA7B3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7008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B52F5-4E62-4D73-BE31-EDD6C996A6C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8910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4AAF3-1334-41A6-89D2-9968707F2DD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8377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B18BB-5804-4E1C-8B91-D13F126D8FD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135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80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B175502-B183-40C9-9853-3A0B2BE3809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  <p:sldLayoutId id="2147483962" r:id="rId12"/>
    <p:sldLayoutId id="2147483963" r:id="rId13"/>
    <p:sldLayoutId id="2147483964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E74E08C-8A38-4757-AA51-49A54A4E5E2C}" type="slidenum">
              <a:rPr lang="en-US" smtClean="0">
                <a:solidFill>
                  <a:srgbClr val="465E9C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65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E74E08C-8A38-4757-AA51-49A54A4E5E2C}" type="slidenum">
              <a:rPr lang="en-US" smtClean="0">
                <a:solidFill>
                  <a:srgbClr val="465E9C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199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E74E08C-8A38-4757-AA51-49A54A4E5E2C}" type="slidenum">
              <a:rPr lang="en-US" smtClean="0">
                <a:solidFill>
                  <a:srgbClr val="465E9C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77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25E164D-7688-4EA1-BA3C-ADD20A134265}" type="datetimeFigureOut">
              <a:rPr lang="en-US" smtClean="0">
                <a:solidFill>
                  <a:srgbClr val="465E9C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6/12/2019</a:t>
            </a:fld>
            <a:endParaRPr lang="en-US">
              <a:solidFill>
                <a:srgbClr val="465E9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465E9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E74E08C-8A38-4757-AA51-49A54A4E5E2C}" type="slidenum">
              <a:rPr lang="en-US" smtClean="0">
                <a:solidFill>
                  <a:srgbClr val="465E9C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n-US">
              <a:solidFill>
                <a:srgbClr val="465E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49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549275"/>
            <a:ext cx="7848600" cy="1658938"/>
          </a:xfrm>
        </p:spPr>
        <p:txBody>
          <a:bodyPr/>
          <a:lstStyle/>
          <a:p>
            <a:pPr eaLnBrk="1" hangingPunct="1"/>
            <a:r>
              <a:rPr lang="es-ES" altLang="es-ES" sz="4400" dirty="0" smtClean="0"/>
              <a:t>Abordaje de los trastornos de depresi</a:t>
            </a:r>
            <a:r>
              <a:rPr lang="es-ES" altLang="es-ES" sz="4400" dirty="0" smtClean="0">
                <a:latin typeface="Times New Roman" pitchFamily="18" charset="0"/>
              </a:rPr>
              <a:t>ó</a:t>
            </a:r>
            <a:r>
              <a:rPr lang="es-ES" altLang="es-ES" sz="4400" dirty="0" smtClean="0"/>
              <a:t>n </a:t>
            </a:r>
            <a:r>
              <a:rPr lang="es-ES" altLang="es-ES" sz="4400" dirty="0" smtClean="0"/>
              <a:t>en </a:t>
            </a:r>
            <a:r>
              <a:rPr lang="es-ES" altLang="es-ES" sz="4400" dirty="0" smtClean="0"/>
              <a:t>Atenci</a:t>
            </a:r>
            <a:r>
              <a:rPr lang="es-ES" altLang="es-ES" sz="4400" dirty="0" smtClean="0">
                <a:latin typeface="Times New Roman" pitchFamily="18" charset="0"/>
              </a:rPr>
              <a:t>ó</a:t>
            </a:r>
            <a:r>
              <a:rPr lang="es-ES" altLang="es-ES" sz="4400" dirty="0" smtClean="0"/>
              <a:t>n Primaria.</a:t>
            </a:r>
            <a:endParaRPr lang="es-ES" altLang="es-ES" sz="2800" dirty="0" smtClean="0">
              <a:solidFill>
                <a:schemeClr val="accent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286250"/>
            <a:ext cx="12501563" cy="1512888"/>
          </a:xfrm>
        </p:spPr>
        <p:txBody>
          <a:bodyPr/>
          <a:lstStyle/>
          <a:p>
            <a:pPr eaLnBrk="1" hangingPunct="1"/>
            <a:endParaRPr lang="es-ES" altLang="es-E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ES" altLang="es-ES" sz="3600" smtClean="0"/>
              <a:t>Seguidamente valorar la gravedad de la depresión mayor</a:t>
            </a:r>
          </a:p>
        </p:txBody>
      </p:sp>
      <p:sp>
        <p:nvSpPr>
          <p:cNvPr id="6147" name="2 Marcador de contenido"/>
          <p:cNvSpPr>
            <a:spLocks noGrp="1"/>
          </p:cNvSpPr>
          <p:nvPr>
            <p:ph idx="1"/>
          </p:nvPr>
        </p:nvSpPr>
        <p:spPr>
          <a:xfrm>
            <a:off x="539552" y="2060848"/>
            <a:ext cx="8001000" cy="42672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Depresión mayor leve</a:t>
            </a:r>
            <a:r>
              <a:rPr lang="es-ES" altLang="es-ES" sz="2400" dirty="0" smtClean="0">
                <a:latin typeface="Arial Narrow" pitchFamily="34" charset="0"/>
              </a:rPr>
              <a:t>: 5-7 síntomas y ligera incapacidad para trabajar, cuidar de su familia o cuidar de su </a:t>
            </a:r>
            <a:r>
              <a:rPr lang="es-ES" altLang="es-ES" sz="2400" dirty="0" smtClean="0">
                <a:latin typeface="Arial Narrow" pitchFamily="34" charset="0"/>
              </a:rPr>
              <a:t>persona (PHQ-9: 10-14 puntos)</a:t>
            </a:r>
            <a:endParaRPr lang="es-ES" altLang="es-ES" sz="2400" dirty="0" smtClean="0">
              <a:latin typeface="Arial Narrow" pitchFamily="34" charset="0"/>
            </a:endParaRPr>
          </a:p>
          <a:p>
            <a:pPr>
              <a:spcAft>
                <a:spcPts val="1200"/>
              </a:spcAft>
            </a:pPr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Depresión mayor moderada</a:t>
            </a:r>
            <a:r>
              <a:rPr lang="es-ES" altLang="es-ES" sz="2400" dirty="0" smtClean="0">
                <a:latin typeface="Arial Narrow" pitchFamily="34" charset="0"/>
              </a:rPr>
              <a:t>: 5-7 síntomas y moderada incapacidad para trabajar, cuidar de su familia o cuidar de su </a:t>
            </a:r>
            <a:r>
              <a:rPr lang="es-ES" altLang="es-ES" sz="2400" dirty="0" smtClean="0">
                <a:latin typeface="Arial Narrow" pitchFamily="34" charset="0"/>
              </a:rPr>
              <a:t>persona (PHQ-9: 15-19 puntos)</a:t>
            </a:r>
            <a:endParaRPr lang="es-ES" altLang="es-ES" sz="2400" dirty="0" smtClean="0">
              <a:latin typeface="Arial Narrow" pitchFamily="34" charset="0"/>
            </a:endParaRPr>
          </a:p>
          <a:p>
            <a:pPr>
              <a:spcAft>
                <a:spcPts val="1200"/>
              </a:spcAft>
            </a:pPr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Depresión mayor severa</a:t>
            </a:r>
            <a:r>
              <a:rPr lang="es-ES" altLang="es-ES" sz="2400" dirty="0" smtClean="0">
                <a:latin typeface="Arial Narrow" pitchFamily="34" charset="0"/>
              </a:rPr>
              <a:t>: 8-9 síntomas y  notable incapacidad para trabajar, cuidar de su familia o cuidar de su </a:t>
            </a:r>
            <a:r>
              <a:rPr lang="es-ES" altLang="es-ES" sz="2400" dirty="0" smtClean="0">
                <a:latin typeface="Arial Narrow" panose="020B0606020202030204" pitchFamily="34" charset="0"/>
              </a:rPr>
              <a:t>persona (PHQ-9 </a:t>
            </a:r>
            <a:r>
              <a:rPr lang="es-ES" altLang="es-ES" sz="2400" dirty="0" smtClean="0">
                <a:latin typeface="Arial Narrow" panose="020B0606020202030204" pitchFamily="34" charset="0"/>
                <a:cs typeface="Times New Roman"/>
              </a:rPr>
              <a:t>≥ 20 puntos)</a:t>
            </a:r>
            <a:endParaRPr lang="es-ES" altLang="es-ES" sz="2400" dirty="0" smtClean="0">
              <a:latin typeface="Arial Narrow" pitchFamily="34" charset="0"/>
            </a:endParaRPr>
          </a:p>
          <a:p>
            <a:endParaRPr lang="es-ES" alt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title"/>
          </p:nvPr>
        </p:nvSpPr>
        <p:spPr>
          <a:xfrm>
            <a:off x="684213" y="115888"/>
            <a:ext cx="8001000" cy="1216025"/>
          </a:xfrm>
        </p:spPr>
        <p:txBody>
          <a:bodyPr/>
          <a:lstStyle/>
          <a:p>
            <a:pPr algn="ctr"/>
            <a:r>
              <a:rPr lang="es-ES" altLang="es-ES" smtClean="0"/>
              <a:t>Otros trastornos depresivos</a:t>
            </a:r>
          </a:p>
        </p:txBody>
      </p:sp>
      <p:sp>
        <p:nvSpPr>
          <p:cNvPr id="7171" name="2 Marcador de contenido"/>
          <p:cNvSpPr>
            <a:spLocks noGrp="1"/>
          </p:cNvSpPr>
          <p:nvPr>
            <p:ph idx="1"/>
          </p:nvPr>
        </p:nvSpPr>
        <p:spPr>
          <a:xfrm>
            <a:off x="611188" y="1844675"/>
            <a:ext cx="8001000" cy="42672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s-ES" altLang="es-ES" sz="2400" b="1" dirty="0" smtClean="0"/>
              <a:t>Depresión bajo el umbral </a:t>
            </a:r>
            <a:r>
              <a:rPr lang="es-ES" altLang="es-ES" sz="2400" dirty="0" smtClean="0"/>
              <a:t>(Depresión menor) y T. adaptativos con ánimo deprimido</a:t>
            </a:r>
          </a:p>
          <a:p>
            <a:pPr>
              <a:spcAft>
                <a:spcPts val="1200"/>
              </a:spcAft>
            </a:pPr>
            <a:r>
              <a:rPr lang="es-ES" altLang="es-ES" sz="2400" b="1" dirty="0" err="1" smtClean="0"/>
              <a:t>Distimia</a:t>
            </a:r>
            <a:endParaRPr lang="es-ES" altLang="es-ES" sz="2400" b="1" dirty="0" smtClean="0"/>
          </a:p>
          <a:p>
            <a:pPr>
              <a:spcAft>
                <a:spcPts val="1200"/>
              </a:spcAft>
            </a:pPr>
            <a:r>
              <a:rPr lang="es-ES" altLang="es-ES" sz="2400" dirty="0" smtClean="0"/>
              <a:t>T. depresivo mayor </a:t>
            </a:r>
            <a:r>
              <a:rPr lang="es-ES" altLang="es-ES" sz="2400" b="1" dirty="0" smtClean="0"/>
              <a:t>recidivante</a:t>
            </a:r>
          </a:p>
          <a:p>
            <a:pPr>
              <a:spcAft>
                <a:spcPts val="1200"/>
              </a:spcAft>
            </a:pPr>
            <a:r>
              <a:rPr lang="es-ES" altLang="es-ES" sz="2400" dirty="0" smtClean="0"/>
              <a:t>Trastorno </a:t>
            </a:r>
            <a:r>
              <a:rPr lang="es-ES" altLang="es-ES" sz="2400" b="1" dirty="0" smtClean="0"/>
              <a:t>bipolar</a:t>
            </a:r>
            <a:r>
              <a:rPr lang="es-ES" altLang="es-ES" sz="2400" dirty="0" smtClean="0"/>
              <a:t> (depresión y manía/hipomanía)</a:t>
            </a:r>
          </a:p>
          <a:p>
            <a:pPr>
              <a:spcAft>
                <a:spcPts val="1200"/>
              </a:spcAft>
            </a:pPr>
            <a:r>
              <a:rPr lang="es-ES" altLang="es-ES" sz="2400" dirty="0" smtClean="0"/>
              <a:t>D. </a:t>
            </a:r>
            <a:r>
              <a:rPr lang="es-ES" altLang="es-ES" sz="2400" b="1" dirty="0" smtClean="0"/>
              <a:t>puerperal</a:t>
            </a:r>
            <a:r>
              <a:rPr lang="es-ES" altLang="es-ES" sz="2400" dirty="0" smtClean="0"/>
              <a:t> (1ª cuatro semanas postparto)</a:t>
            </a:r>
          </a:p>
          <a:p>
            <a:pPr>
              <a:spcAft>
                <a:spcPts val="1200"/>
              </a:spcAft>
            </a:pPr>
            <a:r>
              <a:rPr lang="es-ES" altLang="es-ES" sz="2400" b="1" dirty="0" smtClean="0"/>
              <a:t>Duelo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altLang="es-ES" smtClean="0"/>
              <a:t>Distimia</a:t>
            </a:r>
          </a:p>
        </p:txBody>
      </p:sp>
      <p:sp>
        <p:nvSpPr>
          <p:cNvPr id="8195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 smtClean="0"/>
          </a:p>
        </p:txBody>
      </p:sp>
      <p:sp>
        <p:nvSpPr>
          <p:cNvPr id="8196" name="4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s-ES" altLang="es-ES" smtClean="0">
                <a:latin typeface="Arial Narrow" pitchFamily="34" charset="0"/>
              </a:rPr>
              <a:t>Estado de ánimo deprimido al menos 2 años* la mayor parte del día de la mayoría de los días</a:t>
            </a:r>
          </a:p>
          <a:p>
            <a:pPr>
              <a:spcAft>
                <a:spcPts val="600"/>
              </a:spcAft>
            </a:pPr>
            <a:r>
              <a:rPr lang="es-ES" altLang="es-ES" smtClean="0">
                <a:latin typeface="Arial Narrow" pitchFamily="34" charset="0"/>
              </a:rPr>
              <a:t>No ha habido depresión mayor los dos* primeros años</a:t>
            </a:r>
          </a:p>
          <a:p>
            <a:pPr>
              <a:spcAft>
                <a:spcPts val="600"/>
              </a:spcAft>
            </a:pPr>
            <a:r>
              <a:rPr lang="es-ES" altLang="es-ES" smtClean="0">
                <a:latin typeface="Arial Narrow" pitchFamily="34" charset="0"/>
              </a:rPr>
              <a:t>Deterioro social, laboral o relacional</a:t>
            </a:r>
          </a:p>
        </p:txBody>
      </p:sp>
      <p:sp>
        <p:nvSpPr>
          <p:cNvPr id="8197" name="5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 altLang="es-ES" smtClean="0"/>
          </a:p>
        </p:txBody>
      </p:sp>
      <p:sp>
        <p:nvSpPr>
          <p:cNvPr id="8198" name="6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altLang="es-ES" sz="2800" smtClean="0">
                <a:latin typeface="Arial Narrow" pitchFamily="34" charset="0"/>
              </a:rPr>
              <a:t>≥ 2 síntomas</a:t>
            </a:r>
          </a:p>
          <a:p>
            <a:pPr lvl="1"/>
            <a:r>
              <a:rPr lang="es-ES" altLang="es-ES" sz="2400" smtClean="0">
                <a:latin typeface="Arial Narrow" pitchFamily="34" charset="0"/>
              </a:rPr>
              <a:t>Desesperanza</a:t>
            </a:r>
          </a:p>
          <a:p>
            <a:pPr lvl="1"/>
            <a:r>
              <a:rPr lang="es-ES" altLang="es-ES" sz="2400" smtClean="0">
                <a:latin typeface="Arial Narrow" pitchFamily="34" charset="0"/>
              </a:rPr>
              <a:t>↓↑ apetito</a:t>
            </a:r>
          </a:p>
          <a:p>
            <a:pPr lvl="1"/>
            <a:r>
              <a:rPr lang="es-ES" altLang="es-ES" sz="2400" smtClean="0">
                <a:latin typeface="Arial Narrow" pitchFamily="34" charset="0"/>
              </a:rPr>
              <a:t>↑↓ sueño</a:t>
            </a:r>
          </a:p>
          <a:p>
            <a:pPr lvl="1"/>
            <a:r>
              <a:rPr lang="es-ES" altLang="es-ES" sz="2400" smtClean="0">
                <a:latin typeface="Arial Narrow" pitchFamily="34" charset="0"/>
              </a:rPr>
              <a:t>↓ energía o fatiga</a:t>
            </a:r>
          </a:p>
          <a:p>
            <a:pPr lvl="1"/>
            <a:r>
              <a:rPr lang="es-ES" altLang="es-ES" sz="2400" smtClean="0">
                <a:latin typeface="Arial Narrow" pitchFamily="34" charset="0"/>
              </a:rPr>
              <a:t>↓ autoestima</a:t>
            </a:r>
          </a:p>
          <a:p>
            <a:pPr lvl="1"/>
            <a:r>
              <a:rPr lang="es-ES" altLang="es-ES" sz="2400" smtClean="0">
                <a:latin typeface="Arial Narrow" pitchFamily="34" charset="0"/>
              </a:rPr>
              <a:t>Dificultades para concentrarse o tomar decisiones</a:t>
            </a:r>
          </a:p>
        </p:txBody>
      </p:sp>
      <p:sp>
        <p:nvSpPr>
          <p:cNvPr id="8199" name="7 CuadroTexto"/>
          <p:cNvSpPr txBox="1">
            <a:spLocks noChangeArrowheads="1"/>
          </p:cNvSpPr>
          <p:nvPr/>
        </p:nvSpPr>
        <p:spPr bwMode="auto">
          <a:xfrm>
            <a:off x="1116013" y="6381750"/>
            <a:ext cx="52562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1600" i="1">
                <a:latin typeface="Arial Narrow" pitchFamily="34" charset="0"/>
              </a:rPr>
              <a:t>* 1 año en niños y adolescentes y el ánimo puede ser irritable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altLang="es-ES" smtClean="0"/>
              <a:t>Episodio maníaco</a:t>
            </a:r>
          </a:p>
        </p:txBody>
      </p:sp>
      <p:sp>
        <p:nvSpPr>
          <p:cNvPr id="9219" name="9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 smtClean="0"/>
          </a:p>
        </p:txBody>
      </p:sp>
      <p:sp>
        <p:nvSpPr>
          <p:cNvPr id="9220" name="4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s-ES" altLang="es-ES" smtClean="0">
                <a:latin typeface="Arial Narrow" pitchFamily="34" charset="0"/>
              </a:rPr>
              <a:t>Al menos 7 días con estado de </a:t>
            </a:r>
            <a:r>
              <a:rPr lang="es-ES" altLang="es-ES" b="1" smtClean="0">
                <a:latin typeface="Arial Narrow" pitchFamily="34" charset="0"/>
              </a:rPr>
              <a:t>ánimo</a:t>
            </a:r>
            <a:r>
              <a:rPr lang="es-ES" altLang="es-ES" smtClean="0">
                <a:latin typeface="Arial Narrow" pitchFamily="34" charset="0"/>
              </a:rPr>
              <a:t> anormal y </a:t>
            </a:r>
            <a:r>
              <a:rPr lang="es-ES" altLang="es-ES" b="1" smtClean="0">
                <a:latin typeface="Arial Narrow" pitchFamily="34" charset="0"/>
              </a:rPr>
              <a:t>persistentemente elevado, expansivo o irritable</a:t>
            </a:r>
            <a:r>
              <a:rPr lang="es-ES" altLang="es-ES" smtClean="0">
                <a:latin typeface="Arial Narrow" pitchFamily="34" charset="0"/>
              </a:rPr>
              <a:t>, claramente diferente al estado de ánimo habitual y observable por los demás</a:t>
            </a:r>
          </a:p>
          <a:p>
            <a:pPr>
              <a:spcAft>
                <a:spcPts val="600"/>
              </a:spcAft>
            </a:pPr>
            <a:r>
              <a:rPr lang="es-ES" altLang="es-ES" smtClean="0">
                <a:latin typeface="Arial Narrow" pitchFamily="34" charset="0"/>
              </a:rPr>
              <a:t>Deterioro laboral, social o relacional*</a:t>
            </a:r>
          </a:p>
        </p:txBody>
      </p:sp>
      <p:sp>
        <p:nvSpPr>
          <p:cNvPr id="9221" name="10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 altLang="es-ES" smtClean="0"/>
          </a:p>
        </p:txBody>
      </p:sp>
      <p:sp>
        <p:nvSpPr>
          <p:cNvPr id="9222" name="11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s-ES" altLang="es-ES" smtClean="0">
                <a:latin typeface="Arial Narrow" pitchFamily="34" charset="0"/>
              </a:rPr>
              <a:t>≥ 3 síntomas:</a:t>
            </a:r>
          </a:p>
          <a:p>
            <a:pPr lvl="1"/>
            <a:r>
              <a:rPr lang="es-ES" altLang="es-ES" sz="1800" smtClean="0">
                <a:latin typeface="Arial Narrow" pitchFamily="34" charset="0"/>
              </a:rPr>
              <a:t>Autoestima exagerada</a:t>
            </a:r>
          </a:p>
          <a:p>
            <a:pPr lvl="1"/>
            <a:r>
              <a:rPr lang="es-ES" altLang="es-ES" sz="1800" smtClean="0">
                <a:latin typeface="Arial Narrow" pitchFamily="34" charset="0"/>
              </a:rPr>
              <a:t>Duerme muy poco</a:t>
            </a:r>
          </a:p>
          <a:p>
            <a:pPr lvl="1"/>
            <a:r>
              <a:rPr lang="es-ES" altLang="es-ES" sz="1800" smtClean="0">
                <a:latin typeface="Arial Narrow" pitchFamily="34" charset="0"/>
              </a:rPr>
              <a:t>Verborreico</a:t>
            </a:r>
          </a:p>
          <a:p>
            <a:pPr lvl="1"/>
            <a:r>
              <a:rPr lang="es-ES" altLang="es-ES" sz="1800" smtClean="0">
                <a:latin typeface="Arial Narrow" pitchFamily="34" charset="0"/>
              </a:rPr>
              <a:t>Sensación pensamiento acelerado</a:t>
            </a:r>
          </a:p>
          <a:p>
            <a:pPr lvl="1"/>
            <a:r>
              <a:rPr lang="es-ES" altLang="es-ES" sz="1800" smtClean="0">
                <a:latin typeface="Arial Narrow" pitchFamily="34" charset="0"/>
              </a:rPr>
              <a:t>Distraibilidad</a:t>
            </a:r>
          </a:p>
          <a:p>
            <a:pPr lvl="1"/>
            <a:r>
              <a:rPr lang="es-ES" altLang="es-ES" sz="1800" smtClean="0">
                <a:latin typeface="Arial Narrow" pitchFamily="34" charset="0"/>
              </a:rPr>
              <a:t>Agitación psicomotora</a:t>
            </a:r>
          </a:p>
          <a:p>
            <a:pPr lvl="1"/>
            <a:r>
              <a:rPr lang="es-ES" altLang="es-ES" sz="1800" smtClean="0">
                <a:latin typeface="Arial Narrow" pitchFamily="34" charset="0"/>
              </a:rPr>
              <a:t>Actividades placenteras con consecuencias graves (compras irrefrenables, sexualidad aumentada, etc.)</a:t>
            </a:r>
          </a:p>
          <a:p>
            <a:endParaRPr lang="es-ES" altLang="es-ES" smtClean="0"/>
          </a:p>
        </p:txBody>
      </p:sp>
      <p:sp>
        <p:nvSpPr>
          <p:cNvPr id="9223" name="8 CuadroTexto"/>
          <p:cNvSpPr txBox="1">
            <a:spLocks noChangeArrowheads="1"/>
          </p:cNvSpPr>
          <p:nvPr/>
        </p:nvSpPr>
        <p:spPr bwMode="auto">
          <a:xfrm>
            <a:off x="1187450" y="6381750"/>
            <a:ext cx="66976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1600" i="1">
                <a:latin typeface="Arial Narrow" pitchFamily="34" charset="0"/>
              </a:rPr>
              <a:t>*En la hipomanía no se cumple este criterio y los síntomas al menos 4 días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ES" altLang="es-ES" smtClean="0"/>
              <a:t>Derivar a salud mental </a:t>
            </a:r>
            <a:br>
              <a:rPr lang="es-ES" altLang="es-ES" smtClean="0"/>
            </a:br>
            <a:r>
              <a:rPr lang="es-ES" altLang="es-ES" smtClean="0"/>
              <a:t>con urgencia</a:t>
            </a:r>
          </a:p>
        </p:txBody>
      </p:sp>
      <p:sp>
        <p:nvSpPr>
          <p:cNvPr id="10243" name="2 Marcador de contenido"/>
          <p:cNvSpPr>
            <a:spLocks noGrp="1"/>
          </p:cNvSpPr>
          <p:nvPr>
            <p:ph idx="1"/>
          </p:nvPr>
        </p:nvSpPr>
        <p:spPr>
          <a:xfrm>
            <a:off x="539552" y="2132856"/>
            <a:ext cx="8325742" cy="4267200"/>
          </a:xfrm>
        </p:spPr>
        <p:txBody>
          <a:bodyPr/>
          <a:lstStyle/>
          <a:p>
            <a:pPr fontAlgn="ctr"/>
            <a:r>
              <a:rPr lang="es-ES" altLang="es-ES" dirty="0" smtClean="0">
                <a:latin typeface="Arial Narrow" pitchFamily="34" charset="0"/>
              </a:rPr>
              <a:t>Ha </a:t>
            </a:r>
            <a:r>
              <a:rPr lang="es-ES" altLang="es-ES" b="1" dirty="0" smtClean="0">
                <a:latin typeface="Arial Narrow" pitchFamily="34" charset="0"/>
              </a:rPr>
              <a:t>intentado suicidarse o tienes planes </a:t>
            </a:r>
            <a:r>
              <a:rPr lang="es-ES" altLang="es-ES" dirty="0" smtClean="0">
                <a:latin typeface="Arial Narrow" pitchFamily="34" charset="0"/>
              </a:rPr>
              <a:t>suicidas. </a:t>
            </a:r>
          </a:p>
          <a:p>
            <a:pPr fontAlgn="ctr"/>
            <a:r>
              <a:rPr lang="es-ES" altLang="es-ES" dirty="0" smtClean="0">
                <a:latin typeface="Arial Narrow" pitchFamily="34" charset="0"/>
              </a:rPr>
              <a:t>El paciente supone un grave riesgo a otras personas</a:t>
            </a:r>
          </a:p>
          <a:p>
            <a:pPr fontAlgn="ctr"/>
            <a:r>
              <a:rPr lang="es-ES" altLang="es-ES" dirty="0" smtClean="0">
                <a:latin typeface="Arial Narrow" pitchFamily="34" charset="0"/>
              </a:rPr>
              <a:t>Presenta un cuadro de </a:t>
            </a:r>
            <a:r>
              <a:rPr lang="es-ES" altLang="es-ES" b="1" dirty="0" smtClean="0">
                <a:latin typeface="Arial Narrow" pitchFamily="34" charset="0"/>
              </a:rPr>
              <a:t>agitación severa </a:t>
            </a:r>
            <a:r>
              <a:rPr lang="es-ES" altLang="es-ES" dirty="0" smtClean="0">
                <a:latin typeface="Arial Narrow" pitchFamily="34" charset="0"/>
              </a:rPr>
              <a:t>acompañado de síntomas graves</a:t>
            </a:r>
          </a:p>
          <a:p>
            <a:r>
              <a:rPr lang="es-ES" altLang="es-ES" dirty="0" smtClean="0">
                <a:latin typeface="Arial Narrow" pitchFamily="34" charset="0"/>
              </a:rPr>
              <a:t>Presenta síntomas psicóticos (Ej. alucinaciones, </a:t>
            </a:r>
            <a:r>
              <a:rPr lang="es-ES" altLang="es-ES" b="1" dirty="0" smtClean="0">
                <a:latin typeface="Arial Narrow" pitchFamily="34" charset="0"/>
              </a:rPr>
              <a:t>ideas delirantes</a:t>
            </a:r>
            <a:r>
              <a:rPr lang="es-ES" altLang="es-ES" dirty="0" smtClean="0">
                <a:latin typeface="Arial Narrow" pitchFamily="34" charset="0"/>
              </a:rPr>
              <a:t>)</a:t>
            </a:r>
          </a:p>
          <a:p>
            <a:r>
              <a:rPr lang="es-ES" altLang="es-ES" dirty="0" smtClean="0">
                <a:latin typeface="Arial Narrow" pitchFamily="34" charset="0"/>
              </a:rPr>
              <a:t>Presenta un </a:t>
            </a:r>
            <a:r>
              <a:rPr lang="es-ES" altLang="es-ES" b="1" dirty="0" smtClean="0">
                <a:latin typeface="Arial Narrow" pitchFamily="34" charset="0"/>
              </a:rPr>
              <a:t>abandono personal grave </a:t>
            </a:r>
            <a:r>
              <a:rPr lang="es-ES" altLang="es-ES" dirty="0" smtClean="0">
                <a:latin typeface="Arial Narrow" pitchFamily="34" charset="0"/>
              </a:rPr>
              <a:t>y persistente, por ejemplo “no comer</a:t>
            </a:r>
            <a:r>
              <a:rPr lang="es-ES" altLang="es-ES" dirty="0" smtClean="0"/>
              <a:t>”.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0"/>
            <a:ext cx="7543800" cy="1295400"/>
          </a:xfrm>
        </p:spPr>
        <p:txBody>
          <a:bodyPr/>
          <a:lstStyle/>
          <a:p>
            <a:pPr algn="r" eaLnBrk="1" hangingPunct="1"/>
            <a:r>
              <a:rPr lang="es-ES" altLang="es-ES" dirty="0" smtClean="0"/>
              <a:t>Riesgo de suicidio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s-ES" altLang="es-ES" sz="2400" dirty="0" smtClean="0"/>
              <a:t>Depresión mayor y esquizofrenia</a:t>
            </a:r>
          </a:p>
          <a:p>
            <a:pPr eaLnBrk="1" hangingPunct="1">
              <a:spcAft>
                <a:spcPts val="600"/>
              </a:spcAft>
            </a:pPr>
            <a:r>
              <a:rPr lang="es-ES" altLang="es-ES" sz="2400" dirty="0" smtClean="0"/>
              <a:t>Intentos previos</a:t>
            </a:r>
          </a:p>
          <a:p>
            <a:pPr eaLnBrk="1" hangingPunct="1">
              <a:spcAft>
                <a:spcPts val="600"/>
              </a:spcAft>
            </a:pPr>
            <a:r>
              <a:rPr lang="es-ES" altLang="es-ES" sz="2400" dirty="0" smtClean="0"/>
              <a:t>Varones</a:t>
            </a:r>
          </a:p>
          <a:p>
            <a:pPr eaLnBrk="1" hangingPunct="1">
              <a:spcAft>
                <a:spcPts val="600"/>
              </a:spcAft>
            </a:pPr>
            <a:r>
              <a:rPr lang="es-ES" altLang="es-ES" sz="2400" dirty="0" smtClean="0"/>
              <a:t>Abuso de alcohol o/y drogas</a:t>
            </a:r>
          </a:p>
          <a:p>
            <a:pPr eaLnBrk="1" hangingPunct="1">
              <a:spcAft>
                <a:spcPts val="600"/>
              </a:spcAft>
            </a:pPr>
            <a:r>
              <a:rPr lang="es-ES" altLang="es-ES" sz="2400" dirty="0" smtClean="0"/>
              <a:t>Pérdidas recientes (especialmente por suicidio)</a:t>
            </a:r>
          </a:p>
          <a:p>
            <a:pPr eaLnBrk="1" hangingPunct="1">
              <a:spcAft>
                <a:spcPts val="600"/>
              </a:spcAft>
            </a:pPr>
            <a:r>
              <a:rPr lang="es-ES" altLang="es-ES" sz="2400" dirty="0" smtClean="0"/>
              <a:t>Aislamiento social</a:t>
            </a:r>
          </a:p>
          <a:p>
            <a:pPr eaLnBrk="1" hangingPunct="1">
              <a:spcAft>
                <a:spcPts val="600"/>
              </a:spcAft>
            </a:pPr>
            <a:r>
              <a:rPr lang="es-ES" altLang="es-ES" sz="2400" dirty="0" smtClean="0"/>
              <a:t>Pensamientos reiterados y trama</a:t>
            </a:r>
          </a:p>
          <a:p>
            <a:pPr eaLnBrk="1" hangingPunct="1">
              <a:spcAft>
                <a:spcPts val="600"/>
              </a:spcAft>
            </a:pPr>
            <a:r>
              <a:rPr lang="es-ES" altLang="es-ES" sz="2400" dirty="0" smtClean="0"/>
              <a:t>Fase inicial de mejoría al tratamiento antidepresivo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252523" y="6502994"/>
            <a:ext cx="878497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ES" sz="1200" dirty="0" err="1">
                <a:latin typeface="Arial Narrow" panose="020B0606020202030204" pitchFamily="34" charset="0"/>
              </a:rPr>
              <a:t>Wahlbeck</a:t>
            </a:r>
            <a:r>
              <a:rPr lang="es-ES" altLang="es-ES" sz="1200" dirty="0">
                <a:latin typeface="Arial Narrow" panose="020B0606020202030204" pitchFamily="34" charset="0"/>
              </a:rPr>
              <a:t> K. &amp; </a:t>
            </a:r>
            <a:r>
              <a:rPr lang="es-ES" altLang="es-ES" sz="1200" dirty="0" err="1">
                <a:latin typeface="Arial Narrow" panose="020B0606020202030204" pitchFamily="34" charset="0"/>
              </a:rPr>
              <a:t>Mäkinen</a:t>
            </a:r>
            <a:r>
              <a:rPr lang="es-ES" altLang="es-ES" sz="1200" dirty="0">
                <a:latin typeface="Arial Narrow" panose="020B0606020202030204" pitchFamily="34" charset="0"/>
              </a:rPr>
              <a:t> M. (</a:t>
            </a:r>
            <a:r>
              <a:rPr lang="es-ES" altLang="es-ES" sz="1200" dirty="0" err="1">
                <a:latin typeface="Arial Narrow" panose="020B0606020202030204" pitchFamily="34" charset="0"/>
              </a:rPr>
              <a:t>Eds</a:t>
            </a:r>
            <a:r>
              <a:rPr lang="es-ES" altLang="es-ES" sz="1200" dirty="0">
                <a:latin typeface="Arial Narrow" panose="020B0606020202030204" pitchFamily="34" charset="0"/>
              </a:rPr>
              <a:t>). (2008). </a:t>
            </a:r>
            <a:r>
              <a:rPr lang="es-ES" altLang="es-ES" sz="1200" dirty="0" err="1">
                <a:latin typeface="Arial Narrow" panose="020B0606020202030204" pitchFamily="34" charset="0"/>
              </a:rPr>
              <a:t>Prevention</a:t>
            </a:r>
            <a:r>
              <a:rPr lang="es-ES" altLang="es-ES" sz="1200" dirty="0">
                <a:latin typeface="Arial Narrow" panose="020B0606020202030204" pitchFamily="34" charset="0"/>
              </a:rPr>
              <a:t> of </a:t>
            </a:r>
            <a:r>
              <a:rPr lang="es-ES" altLang="es-ES" sz="1200" dirty="0" err="1">
                <a:latin typeface="Arial Narrow" panose="020B0606020202030204" pitchFamily="34" charset="0"/>
              </a:rPr>
              <a:t>depression</a:t>
            </a:r>
            <a:r>
              <a:rPr lang="es-ES" altLang="es-ES" sz="1200" dirty="0">
                <a:latin typeface="Arial Narrow" panose="020B0606020202030204" pitchFamily="34" charset="0"/>
              </a:rPr>
              <a:t> and suicide. </a:t>
            </a:r>
            <a:r>
              <a:rPr lang="es-ES" altLang="es-ES" sz="1200" dirty="0" err="1">
                <a:latin typeface="Arial Narrow" panose="020B0606020202030204" pitchFamily="34" charset="0"/>
              </a:rPr>
              <a:t>Consensus</a:t>
            </a:r>
            <a:r>
              <a:rPr lang="es-ES" altLang="es-ES" sz="1200" dirty="0">
                <a:latin typeface="Arial Narrow" panose="020B0606020202030204" pitchFamily="34" charset="0"/>
              </a:rPr>
              <a:t> </a:t>
            </a:r>
            <a:r>
              <a:rPr lang="es-ES" altLang="es-ES" sz="1200" dirty="0" err="1" smtClean="0">
                <a:latin typeface="Arial Narrow" panose="020B0606020202030204" pitchFamily="34" charset="0"/>
              </a:rPr>
              <a:t>paper</a:t>
            </a:r>
            <a:r>
              <a:rPr lang="es-ES" altLang="es-ES" sz="1200" dirty="0" smtClean="0">
                <a:latin typeface="Arial Narrow" panose="020B0606020202030204" pitchFamily="34" charset="0"/>
              </a:rPr>
              <a:t>. </a:t>
            </a:r>
            <a:r>
              <a:rPr lang="es-ES" altLang="es-ES" sz="1200" dirty="0" err="1" smtClean="0">
                <a:latin typeface="Arial Narrow" panose="020B0606020202030204" pitchFamily="34" charset="0"/>
              </a:rPr>
              <a:t>Luxembourg</a:t>
            </a:r>
            <a:r>
              <a:rPr lang="es-ES" altLang="es-ES" sz="1200" dirty="0">
                <a:latin typeface="Arial Narrow" panose="020B0606020202030204" pitchFamily="34" charset="0"/>
              </a:rPr>
              <a:t>: </a:t>
            </a:r>
            <a:r>
              <a:rPr lang="es-ES" altLang="es-ES" sz="1200" dirty="0" err="1">
                <a:latin typeface="Arial Narrow" panose="020B0606020202030204" pitchFamily="34" charset="0"/>
              </a:rPr>
              <a:t>European</a:t>
            </a:r>
            <a:r>
              <a:rPr lang="es-ES" altLang="es-ES" sz="1200" dirty="0">
                <a:latin typeface="Arial Narrow" panose="020B0606020202030204" pitchFamily="34" charset="0"/>
              </a:rPr>
              <a:t> </a:t>
            </a:r>
            <a:r>
              <a:rPr lang="es-ES" altLang="es-ES" sz="1200" dirty="0" err="1">
                <a:latin typeface="Arial Narrow" panose="020B0606020202030204" pitchFamily="34" charset="0"/>
              </a:rPr>
              <a:t>Communities</a:t>
            </a:r>
            <a:r>
              <a:rPr lang="es-ES" altLang="es-ES" sz="1200" dirty="0">
                <a:latin typeface="Arial Narrow" panose="020B0606020202030204" pitchFamily="34" charset="0"/>
              </a:rPr>
              <a:t>. 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51520" y="6237312"/>
            <a:ext cx="85689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Franklin JC et al. Risk </a:t>
            </a:r>
            <a:r>
              <a:rPr lang="en-US" sz="1200" dirty="0">
                <a:latin typeface="Arial Narrow" panose="020B0606020202030204" pitchFamily="34" charset="0"/>
                <a:cs typeface="Arial" panose="020B0604020202020204" pitchFamily="34" charset="0"/>
              </a:rPr>
              <a:t>factors for suicidal thoughts and behaviors: A meta-analysis of 50 years of </a:t>
            </a:r>
            <a:r>
              <a:rPr lang="en-US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research. </a:t>
            </a:r>
            <a:r>
              <a:rPr lang="en-US" sz="1200" dirty="0" err="1" smtClean="0">
                <a:latin typeface="Arial Narrow" panose="020B0606020202030204" pitchFamily="34" charset="0"/>
                <a:cs typeface="Arial" panose="020B0604020202020204" pitchFamily="34" charset="0"/>
              </a:rPr>
              <a:t>Psychol</a:t>
            </a:r>
            <a:r>
              <a:rPr lang="en-US" sz="1200" dirty="0">
                <a:latin typeface="Arial Narrow" panose="020B0606020202030204" pitchFamily="34" charset="0"/>
                <a:cs typeface="Arial" panose="020B0604020202020204" pitchFamily="34" charset="0"/>
              </a:rPr>
              <a:t> Bull </a:t>
            </a:r>
            <a:r>
              <a:rPr lang="en-US" sz="12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2017;143(2</a:t>
            </a:r>
            <a:r>
              <a:rPr lang="en-US" sz="1200" dirty="0">
                <a:latin typeface="Arial Narrow" panose="020B0606020202030204" pitchFamily="34" charset="0"/>
                <a:cs typeface="Arial" panose="020B0604020202020204" pitchFamily="34" charset="0"/>
              </a:rPr>
              <a:t>):187-232</a:t>
            </a:r>
            <a:endParaRPr lang="es-ES" sz="12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20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ES" altLang="es-ES" smtClean="0"/>
              <a:t>Derivar a salud mental </a:t>
            </a:r>
            <a:br>
              <a:rPr lang="es-ES" altLang="es-ES" smtClean="0"/>
            </a:br>
            <a:r>
              <a:rPr lang="es-ES" altLang="es-ES" smtClean="0"/>
              <a:t>sin urgencia (I)</a:t>
            </a:r>
          </a:p>
        </p:txBody>
      </p:sp>
      <p:sp>
        <p:nvSpPr>
          <p:cNvPr id="11267" name="2 Marcador de contenido"/>
          <p:cNvSpPr>
            <a:spLocks noGrp="1"/>
          </p:cNvSpPr>
          <p:nvPr>
            <p:ph idx="1"/>
          </p:nvPr>
        </p:nvSpPr>
        <p:spPr>
          <a:xfrm>
            <a:off x="539750" y="1628775"/>
            <a:ext cx="8280400" cy="4267200"/>
          </a:xfrm>
        </p:spPr>
        <p:txBody>
          <a:bodyPr/>
          <a:lstStyle/>
          <a:p>
            <a:pPr fontAlgn="ctr">
              <a:spcAft>
                <a:spcPts val="1200"/>
              </a:spcAft>
            </a:pPr>
            <a:r>
              <a:rPr lang="es-ES" altLang="es-ES" sz="2400" smtClean="0">
                <a:latin typeface="Arial Narrow" pitchFamily="34" charset="0"/>
              </a:rPr>
              <a:t>Pacientes que </a:t>
            </a:r>
            <a:r>
              <a:rPr lang="es-ES" altLang="es-ES" sz="2400" b="1" smtClean="0">
                <a:latin typeface="Arial Narrow" pitchFamily="34" charset="0"/>
              </a:rPr>
              <a:t>no responden</a:t>
            </a:r>
            <a:r>
              <a:rPr lang="es-ES" altLang="es-ES" sz="2400" smtClean="0">
                <a:latin typeface="Arial Narrow" pitchFamily="34" charset="0"/>
              </a:rPr>
              <a:t>, o lo hacen de modo insuficiente a dos o más antidepresivos dados secuencialmente en una dosis y durante un tiempo adecuados, con o sin terapia psicológica</a:t>
            </a:r>
          </a:p>
          <a:p>
            <a:pPr fontAlgn="ctr">
              <a:spcAft>
                <a:spcPts val="1200"/>
              </a:spcAft>
            </a:pPr>
            <a:r>
              <a:rPr lang="es-ES" altLang="es-ES" sz="2400" smtClean="0">
                <a:latin typeface="Arial Narrow" pitchFamily="34" charset="0"/>
              </a:rPr>
              <a:t>Personas con </a:t>
            </a:r>
            <a:r>
              <a:rPr lang="es-ES" altLang="es-ES" sz="2400" b="1" smtClean="0">
                <a:latin typeface="Arial Narrow" pitchFamily="34" charset="0"/>
              </a:rPr>
              <a:t>depresión recurrente </a:t>
            </a:r>
            <a:r>
              <a:rPr lang="es-ES" altLang="es-ES" sz="2400" smtClean="0">
                <a:latin typeface="Arial Narrow" pitchFamily="34" charset="0"/>
              </a:rPr>
              <a:t>(Dos o más episodios depresivos recientes con una importante interferencia en su funcionamiento)</a:t>
            </a:r>
          </a:p>
          <a:p>
            <a:pPr fontAlgn="ctr">
              <a:spcAft>
                <a:spcPts val="1200"/>
              </a:spcAft>
            </a:pPr>
            <a:r>
              <a:rPr lang="es-ES" altLang="es-ES" sz="2400" smtClean="0">
                <a:latin typeface="Arial Narrow" pitchFamily="34" charset="0"/>
              </a:rPr>
              <a:t>Aquellas con un </a:t>
            </a:r>
            <a:r>
              <a:rPr lang="es-ES" altLang="es-ES" sz="2400" b="1" smtClean="0">
                <a:latin typeface="Arial Narrow" pitchFamily="34" charset="0"/>
              </a:rPr>
              <a:t>aumento del riesgo de suicidio</a:t>
            </a:r>
            <a:r>
              <a:rPr lang="es-ES" altLang="es-ES" sz="2400" smtClean="0">
                <a:latin typeface="Arial Narrow" pitchFamily="34" charset="0"/>
              </a:rPr>
              <a:t>.</a:t>
            </a:r>
          </a:p>
          <a:p>
            <a:pPr fontAlgn="ctr">
              <a:spcAft>
                <a:spcPts val="1200"/>
              </a:spcAft>
            </a:pPr>
            <a:r>
              <a:rPr lang="es-ES" altLang="es-ES" sz="2400" b="1" smtClean="0">
                <a:latin typeface="Arial Narrow" pitchFamily="34" charset="0"/>
              </a:rPr>
              <a:t>Enfermedad física co-morbida que impide el uso de antidepresivos</a:t>
            </a:r>
          </a:p>
          <a:p>
            <a:pPr fontAlgn="ctr">
              <a:spcAft>
                <a:spcPts val="1200"/>
              </a:spcAft>
            </a:pPr>
            <a:r>
              <a:rPr lang="es-ES" altLang="es-ES" sz="2400" b="1" smtClean="0">
                <a:latin typeface="Arial Narrow" pitchFamily="34" charset="0"/>
              </a:rPr>
              <a:t>Nuevo episodio depresivo antes de un año del último. </a:t>
            </a:r>
          </a:p>
          <a:p>
            <a:pPr>
              <a:buFont typeface="Wingdings" pitchFamily="2" charset="2"/>
              <a:buNone/>
            </a:pPr>
            <a:endParaRPr lang="es-ES" altLang="es-ES" smtClean="0"/>
          </a:p>
          <a:p>
            <a:endParaRPr lang="es-ES" alt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ES" altLang="es-ES" smtClean="0"/>
              <a:t>Derivar a salud mental </a:t>
            </a:r>
            <a:br>
              <a:rPr lang="es-ES" altLang="es-ES" smtClean="0"/>
            </a:br>
            <a:r>
              <a:rPr lang="es-ES" altLang="es-ES" smtClean="0"/>
              <a:t>sin urgencia (II)</a:t>
            </a:r>
          </a:p>
        </p:txBody>
      </p:sp>
      <p:sp>
        <p:nvSpPr>
          <p:cNvPr id="12291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spcAft>
                <a:spcPts val="1200"/>
              </a:spcAft>
            </a:pPr>
            <a:r>
              <a:rPr lang="es-ES" altLang="es-ES" sz="2400" b="1" smtClean="0">
                <a:latin typeface="Arial Narrow" pitchFamily="34" charset="0"/>
              </a:rPr>
              <a:t>Derivación solicitada </a:t>
            </a:r>
            <a:r>
              <a:rPr lang="es-ES" altLang="es-ES" sz="2400" smtClean="0">
                <a:latin typeface="Arial Narrow" pitchFamily="34" charset="0"/>
              </a:rPr>
              <a:t>por el paciente o sus familiares</a:t>
            </a:r>
          </a:p>
          <a:p>
            <a:pPr fontAlgn="ctr">
              <a:spcAft>
                <a:spcPts val="1200"/>
              </a:spcAft>
            </a:pPr>
            <a:r>
              <a:rPr lang="es-ES" altLang="es-ES" sz="2400" b="1" smtClean="0">
                <a:latin typeface="Arial Narrow" pitchFamily="34" charset="0"/>
              </a:rPr>
              <a:t>Abandono personal</a:t>
            </a:r>
          </a:p>
          <a:p>
            <a:pPr fontAlgn="ctr">
              <a:spcAft>
                <a:spcPts val="1200"/>
              </a:spcAft>
            </a:pPr>
            <a:r>
              <a:rPr lang="es-ES" altLang="es-ES" sz="2400" b="1" smtClean="0">
                <a:latin typeface="Arial Narrow" pitchFamily="34" charset="0"/>
              </a:rPr>
              <a:t>Presencia de otras enfermedades psiquiátricas </a:t>
            </a:r>
            <a:r>
              <a:rPr lang="es-ES" altLang="es-ES" sz="2400" smtClean="0">
                <a:latin typeface="Arial Narrow" pitchFamily="34" charset="0"/>
              </a:rPr>
              <a:t>(e.j. trastornos de la personalidad, historia previa o antecedentes familiares de trastorno afectivo bipolar) </a:t>
            </a:r>
          </a:p>
          <a:p>
            <a:pPr fontAlgn="ctr">
              <a:spcAft>
                <a:spcPts val="1200"/>
              </a:spcAft>
            </a:pPr>
            <a:r>
              <a:rPr lang="es-ES" altLang="es-ES" sz="2400" b="1" smtClean="0">
                <a:latin typeface="Arial Narrow" pitchFamily="34" charset="0"/>
              </a:rPr>
              <a:t>El medico de familia presenta malestar </a:t>
            </a:r>
            <a:r>
              <a:rPr lang="es-ES" altLang="es-ES" sz="2400" smtClean="0">
                <a:latin typeface="Arial Narrow" pitchFamily="34" charset="0"/>
              </a:rPr>
              <a:t>clínico o incomodidad manifiesta con el caso o dificultades para continuar con el tratamiento</a:t>
            </a:r>
          </a:p>
          <a:p>
            <a:pPr>
              <a:spcAft>
                <a:spcPts val="1200"/>
              </a:spcAft>
            </a:pPr>
            <a:r>
              <a:rPr lang="es-ES" altLang="es-ES" sz="2400" b="1" smtClean="0">
                <a:latin typeface="Arial Narrow" pitchFamily="34" charset="0"/>
              </a:rPr>
              <a:t>Incertidumbre en el diagnostico</a:t>
            </a:r>
          </a:p>
          <a:p>
            <a:endParaRPr lang="es-ES" altLang="es-ES" sz="240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ES" altLang="es-ES" smtClean="0"/>
              <a:t>Objetivos de la intervención en ansiedad y depresión</a:t>
            </a:r>
          </a:p>
        </p:txBody>
      </p:sp>
      <p:sp>
        <p:nvSpPr>
          <p:cNvPr id="1331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s-ES" altLang="es-ES" b="1" dirty="0" smtClean="0">
                <a:latin typeface="Arial Narrow" pitchFamily="34" charset="0"/>
              </a:rPr>
              <a:t>Objetivo de mejoría o respuesta parcial</a:t>
            </a:r>
            <a:r>
              <a:rPr lang="es-ES" altLang="es-ES" dirty="0" smtClean="0">
                <a:latin typeface="Arial Narrow" pitchFamily="34" charset="0"/>
              </a:rPr>
              <a:t>: disminución en las puntuaciones de las escalas del 25-49% de la puntuación inicial.</a:t>
            </a:r>
          </a:p>
          <a:p>
            <a:pPr>
              <a:spcAft>
                <a:spcPts val="1200"/>
              </a:spcAft>
            </a:pPr>
            <a:r>
              <a:rPr lang="es-ES" altLang="es-ES" b="1" dirty="0" smtClean="0">
                <a:latin typeface="Arial Narrow" pitchFamily="34" charset="0"/>
              </a:rPr>
              <a:t>Objetivo de mejoría o respuesta</a:t>
            </a:r>
            <a:r>
              <a:rPr lang="es-ES" altLang="es-ES" dirty="0" smtClean="0">
                <a:latin typeface="Arial Narrow" pitchFamily="34" charset="0"/>
              </a:rPr>
              <a:t>: disminución en las puntuaciones de las escalas ≥ 50% de la puntuación inicial</a:t>
            </a:r>
          </a:p>
          <a:p>
            <a:pPr>
              <a:spcAft>
                <a:spcPts val="1200"/>
              </a:spcAft>
            </a:pPr>
            <a:r>
              <a:rPr lang="es-ES" altLang="es-ES" b="1" dirty="0" smtClean="0">
                <a:latin typeface="Arial Narrow" pitchFamily="34" charset="0"/>
              </a:rPr>
              <a:t>Objetivo de remisión</a:t>
            </a:r>
            <a:r>
              <a:rPr lang="es-ES" altLang="es-ES" dirty="0" smtClean="0">
                <a:latin typeface="Arial Narrow" pitchFamily="34" charset="0"/>
              </a:rPr>
              <a:t>: mínimos síntomas residuales (PHQ-9 &lt;5 </a:t>
            </a:r>
            <a:r>
              <a:rPr lang="es-ES" altLang="es-ES" dirty="0" err="1" smtClean="0">
                <a:latin typeface="Arial Narrow" pitchFamily="34" charset="0"/>
              </a:rPr>
              <a:t>ó</a:t>
            </a:r>
            <a:r>
              <a:rPr lang="es-ES" altLang="es-ES" dirty="0" smtClean="0">
                <a:latin typeface="Arial Narrow" pitchFamily="34" charset="0"/>
              </a:rPr>
              <a:t> &lt;7 en la escala de Hamilton)</a:t>
            </a:r>
          </a:p>
          <a:p>
            <a:pPr>
              <a:spcAft>
                <a:spcPts val="1200"/>
              </a:spcAft>
            </a:pPr>
            <a:r>
              <a:rPr lang="es-ES" altLang="es-ES" b="1" dirty="0" smtClean="0">
                <a:latin typeface="Arial Narrow" pitchFamily="34" charset="0"/>
              </a:rPr>
              <a:t>Objetivo de prevención de recaída</a:t>
            </a:r>
            <a:endParaRPr lang="es-ES" altLang="es-ES" dirty="0" smtClean="0">
              <a:latin typeface="Arial Narrow" pitchFamily="34" charset="0"/>
            </a:endParaRPr>
          </a:p>
          <a:p>
            <a:endParaRPr lang="es-ES" alt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>
          <a:xfrm>
            <a:off x="611188" y="188913"/>
            <a:ext cx="8001000" cy="1216025"/>
          </a:xfrm>
        </p:spPr>
        <p:txBody>
          <a:bodyPr/>
          <a:lstStyle/>
          <a:p>
            <a:pPr algn="ctr"/>
            <a:r>
              <a:rPr lang="es-ES" altLang="es-ES" smtClean="0"/>
              <a:t>Primer seguimiento</a:t>
            </a:r>
          </a:p>
        </p:txBody>
      </p:sp>
      <p:sp>
        <p:nvSpPr>
          <p:cNvPr id="14339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s-ES" altLang="es-ES" dirty="0" smtClean="0">
                <a:latin typeface="Arial Narrow" pitchFamily="34" charset="0"/>
              </a:rPr>
              <a:t>Si se realiza </a:t>
            </a:r>
            <a:r>
              <a:rPr lang="es-ES" altLang="es-ES" b="1" dirty="0" smtClean="0">
                <a:latin typeface="Arial Narrow" pitchFamily="34" charset="0"/>
              </a:rPr>
              <a:t>espera vigilante </a:t>
            </a:r>
            <a:r>
              <a:rPr lang="es-ES" altLang="es-ES" dirty="0" smtClean="0">
                <a:latin typeface="Arial Narrow" pitchFamily="34" charset="0"/>
              </a:rPr>
              <a:t>(depresión bajo el umbral): en 2-4 semanas.</a:t>
            </a:r>
          </a:p>
          <a:p>
            <a:pPr>
              <a:spcAft>
                <a:spcPts val="1200"/>
              </a:spcAft>
            </a:pPr>
            <a:r>
              <a:rPr lang="es-ES" altLang="es-ES" dirty="0" smtClean="0">
                <a:latin typeface="Arial Narrow" pitchFamily="34" charset="0"/>
              </a:rPr>
              <a:t>En </a:t>
            </a:r>
            <a:r>
              <a:rPr lang="es-ES" altLang="es-ES" b="1" dirty="0" smtClean="0">
                <a:latin typeface="Arial Narrow" pitchFamily="34" charset="0"/>
              </a:rPr>
              <a:t>depresión leve y moderada</a:t>
            </a:r>
            <a:r>
              <a:rPr lang="es-ES" altLang="es-ES" dirty="0" smtClean="0">
                <a:latin typeface="Arial Narrow" pitchFamily="34" charset="0"/>
              </a:rPr>
              <a:t>: en 2 semanas.</a:t>
            </a:r>
          </a:p>
          <a:p>
            <a:pPr>
              <a:spcAft>
                <a:spcPts val="1200"/>
              </a:spcAft>
            </a:pPr>
            <a:r>
              <a:rPr lang="es-ES" altLang="es-ES" dirty="0" smtClean="0">
                <a:latin typeface="Arial Narrow" pitchFamily="34" charset="0"/>
              </a:rPr>
              <a:t>En depresión </a:t>
            </a:r>
            <a:r>
              <a:rPr lang="es-ES" altLang="es-ES" b="1" dirty="0" smtClean="0">
                <a:latin typeface="Arial Narrow" pitchFamily="34" charset="0"/>
              </a:rPr>
              <a:t>moderada-severa y severa</a:t>
            </a:r>
            <a:r>
              <a:rPr lang="es-ES" altLang="es-ES" dirty="0" smtClean="0">
                <a:latin typeface="Arial Narrow" pitchFamily="34" charset="0"/>
              </a:rPr>
              <a:t>: en 1 semana (independientemente de que se derive al paciente al ESM, en el caso de que esté indicado).</a:t>
            </a:r>
          </a:p>
          <a:p>
            <a:pPr>
              <a:spcAft>
                <a:spcPts val="1200"/>
              </a:spcAft>
            </a:pPr>
            <a:r>
              <a:rPr lang="es-ES" altLang="es-ES" dirty="0" smtClean="0">
                <a:latin typeface="Arial Narrow" pitchFamily="34" charset="0"/>
              </a:rPr>
              <a:t>En paciente con </a:t>
            </a:r>
            <a:r>
              <a:rPr lang="es-ES" altLang="es-ES" b="1" dirty="0" smtClean="0">
                <a:latin typeface="Arial Narrow" pitchFamily="34" charset="0"/>
              </a:rPr>
              <a:t>riesgo de suicidio evidente</a:t>
            </a:r>
            <a:r>
              <a:rPr lang="es-ES" altLang="es-ES" dirty="0" smtClean="0">
                <a:latin typeface="Arial Narrow" pitchFamily="34" charset="0"/>
              </a:rPr>
              <a:t>: derivar al ESM (o urgencias del hospital) inmediatamente</a:t>
            </a:r>
          </a:p>
          <a:p>
            <a:endParaRPr lang="es-ES" altLang="es-ES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Adaptarse</a:t>
            </a:r>
            <a:r>
              <a:rPr lang="en-US" dirty="0" smtClean="0"/>
              <a:t> a la </a:t>
            </a:r>
            <a:r>
              <a:rPr lang="en-US" dirty="0" err="1" smtClean="0"/>
              <a:t>vida</a:t>
            </a:r>
            <a:r>
              <a:rPr lang="en-US" dirty="0" smtClean="0"/>
              <a:t>”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3040" y="1628800"/>
            <a:ext cx="6781368" cy="4464496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La </a:t>
            </a:r>
            <a:r>
              <a:rPr lang="en-US" b="1" dirty="0" err="1" smtClean="0">
                <a:solidFill>
                  <a:srgbClr val="C00000"/>
                </a:solidFill>
              </a:rPr>
              <a:t>adaptación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emocional</a:t>
            </a:r>
            <a:r>
              <a:rPr lang="en-US" b="1" dirty="0" smtClean="0">
                <a:solidFill>
                  <a:srgbClr val="C00000"/>
                </a:solidFill>
              </a:rPr>
              <a:t> normal ¡RESILIENCIA!</a:t>
            </a:r>
            <a:endParaRPr lang="en-US" b="1" dirty="0">
              <a:solidFill>
                <a:srgbClr val="C00000"/>
              </a:solidFill>
            </a:endParaRPr>
          </a:p>
          <a:p>
            <a:pPr lvl="1"/>
            <a:r>
              <a:rPr lang="en-US" dirty="0" smtClean="0"/>
              <a:t>La parte no visible del iceberg (</a:t>
            </a:r>
            <a:r>
              <a:rPr lang="en-US" dirty="0" err="1" smtClean="0"/>
              <a:t>afortunadamente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¿</a:t>
            </a:r>
            <a:r>
              <a:rPr lang="en-US" dirty="0" err="1" smtClean="0"/>
              <a:t>cuál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frontera</a:t>
            </a:r>
            <a:r>
              <a:rPr lang="en-US" dirty="0" smtClean="0"/>
              <a:t> entre lo normal y lo </a:t>
            </a:r>
            <a:r>
              <a:rPr lang="en-US" dirty="0" err="1" smtClean="0"/>
              <a:t>patológico</a:t>
            </a:r>
            <a:r>
              <a:rPr lang="en-US" dirty="0" smtClean="0"/>
              <a:t>?</a:t>
            </a:r>
          </a:p>
          <a:p>
            <a:pPr marL="365760" lvl="1" indent="0"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rgbClr val="C00000"/>
                </a:solidFill>
              </a:rPr>
              <a:t>Los </a:t>
            </a:r>
            <a:r>
              <a:rPr lang="en-US" b="1" dirty="0" err="1" smtClean="0">
                <a:solidFill>
                  <a:srgbClr val="C00000"/>
                </a:solidFill>
              </a:rPr>
              <a:t>trastornos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adaptativos</a:t>
            </a:r>
            <a:endParaRPr lang="en-US" b="1" dirty="0" smtClean="0">
              <a:solidFill>
                <a:srgbClr val="C00000"/>
              </a:solidFill>
            </a:endParaRPr>
          </a:p>
          <a:p>
            <a:pPr lvl="1"/>
            <a:r>
              <a:rPr lang="en-US" dirty="0" err="1" smtClean="0"/>
              <a:t>Síntomas</a:t>
            </a:r>
            <a:r>
              <a:rPr lang="en-US" dirty="0" smtClean="0"/>
              <a:t> </a:t>
            </a:r>
            <a:r>
              <a:rPr lang="en-US" dirty="0" err="1" smtClean="0"/>
              <a:t>emocionales-conductuales</a:t>
            </a:r>
            <a:r>
              <a:rPr lang="en-US" dirty="0" smtClean="0"/>
              <a:t> + </a:t>
            </a:r>
            <a:r>
              <a:rPr lang="en-US" b="1" u="sng" dirty="0" err="1" smtClean="0"/>
              <a:t>estresor</a:t>
            </a:r>
            <a:r>
              <a:rPr lang="en-US" dirty="0" smtClean="0"/>
              <a:t> (3 </a:t>
            </a:r>
            <a:r>
              <a:rPr lang="en-US" dirty="0" err="1" smtClean="0"/>
              <a:t>meses</a:t>
            </a:r>
            <a:r>
              <a:rPr lang="en-US" dirty="0" smtClean="0"/>
              <a:t> </a:t>
            </a:r>
            <a:r>
              <a:rPr lang="en-US" dirty="0" err="1" smtClean="0"/>
              <a:t>previos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Los </a:t>
            </a:r>
            <a:r>
              <a:rPr lang="en-US" dirty="0" err="1" smtClean="0"/>
              <a:t>síntomas</a:t>
            </a:r>
            <a:r>
              <a:rPr lang="en-US" dirty="0" smtClean="0"/>
              <a:t> no </a:t>
            </a:r>
            <a:r>
              <a:rPr lang="en-US" dirty="0" err="1" smtClean="0"/>
              <a:t>persisten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de 6 </a:t>
            </a:r>
            <a:r>
              <a:rPr lang="en-US" dirty="0" err="1" smtClean="0"/>
              <a:t>meses</a:t>
            </a:r>
            <a:r>
              <a:rPr lang="en-US" dirty="0" smtClean="0"/>
              <a:t> (salvo </a:t>
            </a:r>
            <a:r>
              <a:rPr lang="en-US" dirty="0" err="1" smtClean="0"/>
              <a:t>estresor</a:t>
            </a:r>
            <a:r>
              <a:rPr lang="en-US" dirty="0" smtClean="0"/>
              <a:t> </a:t>
            </a:r>
            <a:r>
              <a:rPr lang="en-US" dirty="0" err="1" smtClean="0"/>
              <a:t>crónico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Malestar</a:t>
            </a:r>
            <a:r>
              <a:rPr lang="en-US" dirty="0" smtClean="0"/>
              <a:t> mayor de lo </a:t>
            </a:r>
            <a:r>
              <a:rPr lang="en-US" dirty="0" err="1" smtClean="0"/>
              <a:t>esperable</a:t>
            </a:r>
            <a:endParaRPr lang="en-US" dirty="0" smtClean="0"/>
          </a:p>
          <a:p>
            <a:pPr lvl="1"/>
            <a:r>
              <a:rPr lang="en-US" dirty="0" err="1" smtClean="0"/>
              <a:t>Deterioro</a:t>
            </a:r>
            <a:r>
              <a:rPr lang="en-US" dirty="0" smtClean="0"/>
              <a:t> social-</a:t>
            </a:r>
            <a:r>
              <a:rPr lang="en-US" dirty="0" err="1" smtClean="0"/>
              <a:t>laboral</a:t>
            </a:r>
            <a:endParaRPr lang="en-US" dirty="0" smtClean="0"/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descartan</a:t>
            </a:r>
            <a:r>
              <a:rPr lang="en-US" dirty="0" smtClean="0"/>
              <a:t> </a:t>
            </a:r>
            <a:r>
              <a:rPr lang="en-US" dirty="0" err="1" smtClean="0"/>
              <a:t>otros</a:t>
            </a:r>
            <a:r>
              <a:rPr lang="en-US" dirty="0" smtClean="0"/>
              <a:t> </a:t>
            </a:r>
            <a:r>
              <a:rPr lang="en-US" dirty="0" err="1" smtClean="0"/>
              <a:t>diagnósticos</a:t>
            </a:r>
            <a:endParaRPr lang="en-US" dirty="0" smtClean="0"/>
          </a:p>
          <a:p>
            <a:pPr marL="365760" lvl="1" indent="0"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rgbClr val="C00000"/>
                </a:solidFill>
              </a:rPr>
              <a:t>Los </a:t>
            </a:r>
            <a:r>
              <a:rPr lang="en-US" b="1" dirty="0" err="1" smtClean="0">
                <a:solidFill>
                  <a:srgbClr val="C00000"/>
                </a:solidFill>
              </a:rPr>
              <a:t>trastornos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adaptativos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en</a:t>
            </a:r>
            <a:r>
              <a:rPr lang="en-US" b="1" dirty="0" smtClean="0">
                <a:solidFill>
                  <a:srgbClr val="C00000"/>
                </a:solidFill>
              </a:rPr>
              <a:t> AP (</a:t>
            </a:r>
            <a:r>
              <a:rPr lang="en-US" b="1" dirty="0" err="1" smtClean="0">
                <a:solidFill>
                  <a:srgbClr val="C00000"/>
                </a:solidFill>
              </a:rPr>
              <a:t>diagnóstico</a:t>
            </a:r>
            <a:r>
              <a:rPr lang="en-US" b="1" dirty="0" smtClean="0">
                <a:solidFill>
                  <a:srgbClr val="C00000"/>
                </a:solidFill>
              </a:rPr>
              <a:t> residual)</a:t>
            </a:r>
          </a:p>
          <a:p>
            <a:pPr lvl="1"/>
            <a:r>
              <a:rPr lang="en-US" dirty="0" smtClean="0"/>
              <a:t>3% </a:t>
            </a:r>
            <a:r>
              <a:rPr lang="en-US" dirty="0" err="1" smtClean="0"/>
              <a:t>prevalencia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AP</a:t>
            </a:r>
          </a:p>
          <a:p>
            <a:pPr lvl="1"/>
            <a:r>
              <a:rPr lang="en-US" dirty="0" err="1" smtClean="0"/>
              <a:t>Calidad</a:t>
            </a:r>
            <a:r>
              <a:rPr lang="en-US" dirty="0" smtClean="0"/>
              <a:t> de </a:t>
            </a:r>
            <a:r>
              <a:rPr lang="en-US" dirty="0" err="1" smtClean="0"/>
              <a:t>vida</a:t>
            </a:r>
            <a:r>
              <a:rPr lang="en-US" dirty="0" smtClean="0"/>
              <a:t> </a:t>
            </a:r>
            <a:r>
              <a:rPr lang="en-US" dirty="0" err="1" smtClean="0"/>
              <a:t>peor</a:t>
            </a:r>
            <a:r>
              <a:rPr lang="en-US" dirty="0" smtClean="0"/>
              <a:t> que un </a:t>
            </a:r>
            <a:r>
              <a:rPr lang="en-US" dirty="0" err="1" smtClean="0"/>
              <a:t>sano</a:t>
            </a:r>
            <a:r>
              <a:rPr lang="en-US" dirty="0" smtClean="0"/>
              <a:t>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mejor</a:t>
            </a:r>
            <a:r>
              <a:rPr lang="en-US" dirty="0" smtClean="0"/>
              <a:t> que un </a:t>
            </a:r>
            <a:r>
              <a:rPr lang="en-US" dirty="0" err="1" smtClean="0"/>
              <a:t>enfermo</a:t>
            </a:r>
            <a:r>
              <a:rPr lang="en-US" dirty="0" smtClean="0"/>
              <a:t> (T. </a:t>
            </a:r>
            <a:r>
              <a:rPr lang="en-US" dirty="0" err="1" smtClean="0"/>
              <a:t>depresivos</a:t>
            </a:r>
            <a:r>
              <a:rPr lang="en-US" dirty="0" smtClean="0"/>
              <a:t> o </a:t>
            </a:r>
            <a:r>
              <a:rPr lang="en-US" dirty="0" err="1" smtClean="0"/>
              <a:t>ansiosos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Los MF </a:t>
            </a:r>
            <a:r>
              <a:rPr lang="en-US" dirty="0" err="1" smtClean="0"/>
              <a:t>reconocen</a:t>
            </a:r>
            <a:r>
              <a:rPr lang="en-US" dirty="0" smtClean="0"/>
              <a:t> un 2% con </a:t>
            </a:r>
            <a:r>
              <a:rPr lang="en-US" dirty="0" err="1" smtClean="0"/>
              <a:t>etiqueta</a:t>
            </a:r>
            <a:r>
              <a:rPr lang="en-US" dirty="0" smtClean="0"/>
              <a:t> o 15% “</a:t>
            </a:r>
            <a:r>
              <a:rPr lang="en-US" dirty="0" err="1" smtClean="0"/>
              <a:t>emocional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37% </a:t>
            </a:r>
            <a:r>
              <a:rPr lang="en-US" dirty="0" err="1" smtClean="0"/>
              <a:t>tienen</a:t>
            </a:r>
            <a:r>
              <a:rPr lang="en-US" dirty="0" smtClean="0"/>
              <a:t> </a:t>
            </a:r>
            <a:r>
              <a:rPr lang="en-US" dirty="0" err="1" smtClean="0"/>
              <a:t>prescritos</a:t>
            </a:r>
            <a:r>
              <a:rPr lang="en-US" dirty="0" smtClean="0"/>
              <a:t> </a:t>
            </a:r>
            <a:r>
              <a:rPr lang="en-US" dirty="0" err="1" smtClean="0"/>
              <a:t>psicotropos</a:t>
            </a:r>
            <a:r>
              <a:rPr lang="en-US" dirty="0" smtClean="0"/>
              <a:t> (81% BZD y 45% ADP)</a:t>
            </a:r>
          </a:p>
          <a:p>
            <a:pPr lvl="1"/>
            <a:endParaRPr lang="en-US" dirty="0"/>
          </a:p>
        </p:txBody>
      </p:sp>
      <p:sp>
        <p:nvSpPr>
          <p:cNvPr id="4" name="3 CuadroTexto"/>
          <p:cNvSpPr txBox="1"/>
          <p:nvPr/>
        </p:nvSpPr>
        <p:spPr>
          <a:xfrm>
            <a:off x="1403648" y="6453336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504" y="6453336"/>
            <a:ext cx="900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1400" i="1" dirty="0">
                <a:solidFill>
                  <a:prstClr val="white"/>
                </a:solidFill>
                <a:latin typeface="Arial Narrow" panose="020B0606020202030204" pitchFamily="34" charset="0"/>
              </a:rPr>
              <a:t>Fernández A et al. Adjustment disorders in primary care: prevalence, recognition and use of services.</a:t>
            </a:r>
            <a:r>
              <a:rPr lang="pl-PL" sz="1400" i="1" dirty="0">
                <a:solidFill>
                  <a:prstClr val="white"/>
                </a:solidFill>
                <a:latin typeface="Arial Narrow" panose="020B0606020202030204" pitchFamily="34" charset="0"/>
              </a:rPr>
              <a:t> Br J Psychiatry. 2012;201:137-42</a:t>
            </a:r>
            <a:endParaRPr lang="en-US" sz="1400" i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39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Título"/>
          <p:cNvSpPr>
            <a:spLocks noGrp="1"/>
          </p:cNvSpPr>
          <p:nvPr>
            <p:ph type="title"/>
          </p:nvPr>
        </p:nvSpPr>
        <p:spPr>
          <a:xfrm>
            <a:off x="611188" y="115888"/>
            <a:ext cx="8001000" cy="1216025"/>
          </a:xfrm>
        </p:spPr>
        <p:txBody>
          <a:bodyPr/>
          <a:lstStyle/>
          <a:p>
            <a:pPr algn="ctr"/>
            <a:r>
              <a:rPr lang="es-ES" altLang="es-ES" smtClean="0"/>
              <a:t>Sucesivos seguimientos</a:t>
            </a:r>
          </a:p>
        </p:txBody>
      </p:sp>
      <p:sp>
        <p:nvSpPr>
          <p:cNvPr id="1536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s-ES" altLang="es-ES" dirty="0" smtClean="0">
                <a:latin typeface="Arial Narrow" pitchFamily="34" charset="0"/>
              </a:rPr>
              <a:t>Si </a:t>
            </a:r>
            <a:r>
              <a:rPr lang="es-ES" altLang="es-ES" b="1" dirty="0" smtClean="0">
                <a:latin typeface="Arial Narrow" pitchFamily="34" charset="0"/>
              </a:rPr>
              <a:t>no hay respuesta </a:t>
            </a:r>
            <a:r>
              <a:rPr lang="es-ES" altLang="es-ES" dirty="0" smtClean="0">
                <a:latin typeface="Arial Narrow" pitchFamily="34" charset="0"/>
              </a:rPr>
              <a:t>al tratamiento: seguimientos semanales</a:t>
            </a:r>
          </a:p>
          <a:p>
            <a:pPr>
              <a:spcAft>
                <a:spcPts val="1200"/>
              </a:spcAft>
            </a:pPr>
            <a:r>
              <a:rPr lang="es-ES" altLang="es-ES" dirty="0" smtClean="0">
                <a:latin typeface="Arial Narrow" pitchFamily="34" charset="0"/>
              </a:rPr>
              <a:t>Si hay </a:t>
            </a:r>
            <a:r>
              <a:rPr lang="es-ES" altLang="es-ES" b="1" dirty="0" smtClean="0">
                <a:latin typeface="Arial Narrow" pitchFamily="34" charset="0"/>
              </a:rPr>
              <a:t>respuesta parcial</a:t>
            </a:r>
            <a:r>
              <a:rPr lang="es-ES" altLang="es-ES" dirty="0" smtClean="0">
                <a:latin typeface="Arial Narrow" pitchFamily="34" charset="0"/>
              </a:rPr>
              <a:t>: seguimiento cada 1-2 semanas</a:t>
            </a:r>
          </a:p>
          <a:p>
            <a:pPr>
              <a:spcAft>
                <a:spcPts val="1200"/>
              </a:spcAft>
            </a:pPr>
            <a:r>
              <a:rPr lang="es-ES" altLang="es-ES" dirty="0" smtClean="0">
                <a:latin typeface="Arial Narrow" pitchFamily="34" charset="0"/>
              </a:rPr>
              <a:t>Si </a:t>
            </a:r>
            <a:r>
              <a:rPr lang="es-ES" altLang="es-ES" b="1" dirty="0" smtClean="0">
                <a:latin typeface="Arial Narrow" pitchFamily="34" charset="0"/>
              </a:rPr>
              <a:t>hay respuesta</a:t>
            </a:r>
            <a:r>
              <a:rPr lang="es-ES" altLang="es-ES" dirty="0" smtClean="0">
                <a:latin typeface="Arial Narrow" pitchFamily="34" charset="0"/>
              </a:rPr>
              <a:t>: seguimiento cada 2-4 semanas</a:t>
            </a:r>
          </a:p>
          <a:p>
            <a:pPr>
              <a:spcAft>
                <a:spcPts val="1200"/>
              </a:spcAft>
            </a:pPr>
            <a:r>
              <a:rPr lang="es-ES" altLang="es-ES" dirty="0" smtClean="0">
                <a:latin typeface="Arial Narrow" pitchFamily="34" charset="0"/>
              </a:rPr>
              <a:t>Después de </a:t>
            </a:r>
            <a:r>
              <a:rPr lang="es-ES" altLang="es-ES" b="1" dirty="0" smtClean="0">
                <a:latin typeface="Arial Narrow" pitchFamily="34" charset="0"/>
              </a:rPr>
              <a:t>3 meses de buena respuesta</a:t>
            </a:r>
            <a:r>
              <a:rPr lang="es-ES" altLang="es-ES" dirty="0" smtClean="0">
                <a:latin typeface="Arial Narrow" pitchFamily="34" charset="0"/>
              </a:rPr>
              <a:t>, los intervalos de seguimiento se pueden prolongar más allá de las 4 semanas</a:t>
            </a:r>
          </a:p>
          <a:p>
            <a:endParaRPr lang="es-ES" alt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ES" altLang="es-ES" sz="3600" smtClean="0">
                <a:latin typeface="Arial Narrow" pitchFamily="34" charset="0"/>
              </a:rPr>
              <a:t>Recursos NO farmacológicos comunes a todos los problemas de ansiedad y depresión</a:t>
            </a:r>
          </a:p>
        </p:txBody>
      </p:sp>
      <p:sp>
        <p:nvSpPr>
          <p:cNvPr id="16387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s-ES" altLang="es-ES" sz="2800" b="1" smtClean="0">
                <a:latin typeface="Arial Narrow" pitchFamily="34" charset="0"/>
              </a:rPr>
              <a:t>Entrevista</a:t>
            </a:r>
            <a:r>
              <a:rPr lang="es-ES" altLang="es-ES" sz="2800" smtClean="0">
                <a:latin typeface="Arial Narrow" pitchFamily="34" charset="0"/>
              </a:rPr>
              <a:t> clínica básicamente terapéutica</a:t>
            </a:r>
          </a:p>
          <a:p>
            <a:pPr>
              <a:spcAft>
                <a:spcPts val="1200"/>
              </a:spcAft>
            </a:pPr>
            <a:r>
              <a:rPr lang="es-ES" altLang="es-ES" sz="2800" b="1" smtClean="0">
                <a:latin typeface="Arial Narrow" pitchFamily="34" charset="0"/>
              </a:rPr>
              <a:t>Psicoeducación</a:t>
            </a:r>
            <a:r>
              <a:rPr lang="es-ES" altLang="es-ES" sz="2800" smtClean="0">
                <a:latin typeface="Arial Narrow" pitchFamily="34" charset="0"/>
              </a:rPr>
              <a:t> del paciente y la familia</a:t>
            </a:r>
          </a:p>
          <a:p>
            <a:pPr>
              <a:spcAft>
                <a:spcPts val="1200"/>
              </a:spcAft>
            </a:pPr>
            <a:r>
              <a:rPr lang="es-ES" altLang="es-ES" sz="2800" b="1" smtClean="0">
                <a:latin typeface="Arial Narrow" pitchFamily="34" charset="0"/>
              </a:rPr>
              <a:t>Valoración del “contexto” </a:t>
            </a:r>
            <a:r>
              <a:rPr lang="es-ES" altLang="es-ES" sz="2800" smtClean="0">
                <a:latin typeface="Arial Narrow" pitchFamily="34" charset="0"/>
              </a:rPr>
              <a:t>del paciente y movilización de los recursos sociales</a:t>
            </a:r>
          </a:p>
          <a:p>
            <a:pPr>
              <a:spcAft>
                <a:spcPts val="1200"/>
              </a:spcAft>
            </a:pPr>
            <a:r>
              <a:rPr lang="es-ES" altLang="es-ES" sz="2800" b="1" smtClean="0">
                <a:latin typeface="Arial Narrow" pitchFamily="34" charset="0"/>
              </a:rPr>
              <a:t>Higiene del sueño</a:t>
            </a:r>
          </a:p>
          <a:p>
            <a:pPr>
              <a:spcAft>
                <a:spcPts val="1200"/>
              </a:spcAft>
            </a:pPr>
            <a:r>
              <a:rPr lang="es-ES" altLang="es-ES" sz="2800" smtClean="0">
                <a:latin typeface="Arial Narrow" pitchFamily="34" charset="0"/>
              </a:rPr>
              <a:t>Aconsejar el </a:t>
            </a:r>
            <a:r>
              <a:rPr lang="es-ES" altLang="es-ES" sz="2800" b="1" smtClean="0">
                <a:latin typeface="Arial Narrow" pitchFamily="34" charset="0"/>
              </a:rPr>
              <a:t>NO</a:t>
            </a:r>
            <a:r>
              <a:rPr lang="es-ES" altLang="es-ES" sz="2800" smtClean="0">
                <a:latin typeface="Arial Narrow" pitchFamily="34" charset="0"/>
              </a:rPr>
              <a:t> consumo de </a:t>
            </a:r>
            <a:r>
              <a:rPr lang="es-ES" altLang="es-ES" sz="2800" b="1" smtClean="0">
                <a:latin typeface="Arial Narrow" pitchFamily="34" charset="0"/>
              </a:rPr>
              <a:t>alcohol y drogas</a:t>
            </a:r>
          </a:p>
          <a:p>
            <a:pPr>
              <a:spcAft>
                <a:spcPts val="1200"/>
              </a:spcAft>
            </a:pPr>
            <a:r>
              <a:rPr lang="es-ES" altLang="es-ES" sz="2800" smtClean="0">
                <a:latin typeface="Arial Narrow" pitchFamily="34" charset="0"/>
              </a:rPr>
              <a:t>Aconsejar </a:t>
            </a:r>
            <a:r>
              <a:rPr lang="es-ES" altLang="es-ES" sz="2800" b="1" smtClean="0">
                <a:latin typeface="Arial Narrow" pitchFamily="34" charset="0"/>
              </a:rPr>
              <a:t>ejercicio físico </a:t>
            </a:r>
            <a:r>
              <a:rPr lang="es-ES" altLang="es-ES" sz="2800" smtClean="0">
                <a:latin typeface="Arial Narrow" pitchFamily="34" charset="0"/>
              </a:rPr>
              <a:t>adecuado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611188" y="0"/>
            <a:ext cx="8001000" cy="1216025"/>
          </a:xfrm>
        </p:spPr>
        <p:txBody>
          <a:bodyPr/>
          <a:lstStyle/>
          <a:p>
            <a:pPr algn="r"/>
            <a:r>
              <a:rPr lang="es-ES" altLang="es-ES" smtClean="0"/>
              <a:t>Psicoeducación en depresión: contenidos</a:t>
            </a:r>
          </a:p>
        </p:txBody>
      </p:sp>
      <p:sp>
        <p:nvSpPr>
          <p:cNvPr id="17411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s-ES" altLang="es-ES" sz="2000" smtClean="0">
                <a:latin typeface="Arial Narrow" pitchFamily="34" charset="0"/>
              </a:rPr>
              <a:t>La </a:t>
            </a:r>
            <a:r>
              <a:rPr lang="es-ES" altLang="es-ES" sz="2000" b="1" smtClean="0">
                <a:latin typeface="Arial Narrow" pitchFamily="34" charset="0"/>
              </a:rPr>
              <a:t>causa, síntomas e historia natural </a:t>
            </a:r>
            <a:r>
              <a:rPr lang="es-ES" altLang="es-ES" sz="2000" smtClean="0">
                <a:latin typeface="Arial Narrow" pitchFamily="34" charset="0"/>
              </a:rPr>
              <a:t>de la depresión.</a:t>
            </a:r>
          </a:p>
          <a:p>
            <a:pPr>
              <a:spcAft>
                <a:spcPts val="1200"/>
              </a:spcAft>
            </a:pPr>
            <a:r>
              <a:rPr lang="es-ES" altLang="es-ES" sz="2000" smtClean="0">
                <a:latin typeface="Arial Narrow" pitchFamily="34" charset="0"/>
              </a:rPr>
              <a:t>Las </a:t>
            </a:r>
            <a:r>
              <a:rPr lang="es-ES" altLang="es-ES" sz="2000" b="1" smtClean="0">
                <a:latin typeface="Arial Narrow" pitchFamily="34" charset="0"/>
              </a:rPr>
              <a:t>opciones de tratamiento y encontrar la mejor opción </a:t>
            </a:r>
            <a:r>
              <a:rPr lang="es-ES" altLang="es-ES" sz="2000" smtClean="0">
                <a:latin typeface="Arial Narrow" pitchFamily="34" charset="0"/>
              </a:rPr>
              <a:t>para el paciente.</a:t>
            </a:r>
          </a:p>
          <a:p>
            <a:pPr>
              <a:spcAft>
                <a:spcPts val="1200"/>
              </a:spcAft>
            </a:pPr>
            <a:r>
              <a:rPr lang="es-ES" altLang="es-ES" sz="2000" smtClean="0">
                <a:latin typeface="Arial Narrow" pitchFamily="34" charset="0"/>
              </a:rPr>
              <a:t>La información sobre </a:t>
            </a:r>
            <a:r>
              <a:rPr lang="es-ES" altLang="es-ES" sz="2000" b="1" smtClean="0">
                <a:latin typeface="Arial Narrow" pitchFamily="34" charset="0"/>
              </a:rPr>
              <a:t>lo que se espera durante </a:t>
            </a:r>
            <a:r>
              <a:rPr lang="es-ES" altLang="es-ES" sz="2000" smtClean="0">
                <a:latin typeface="Arial Narrow" pitchFamily="34" charset="0"/>
              </a:rPr>
              <a:t>el curso d</a:t>
            </a:r>
            <a:r>
              <a:rPr lang="es-ES" altLang="es-ES" sz="2000" b="1" smtClean="0">
                <a:latin typeface="Arial Narrow" pitchFamily="34" charset="0"/>
              </a:rPr>
              <a:t>el tratamiento</a:t>
            </a:r>
            <a:r>
              <a:rPr lang="es-ES" altLang="es-ES" sz="2000" smtClean="0">
                <a:latin typeface="Arial Narrow" pitchFamily="34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s-ES" altLang="es-ES" sz="2000" smtClean="0">
                <a:latin typeface="Arial Narrow" pitchFamily="34" charset="0"/>
              </a:rPr>
              <a:t>Como </a:t>
            </a:r>
            <a:r>
              <a:rPr lang="es-ES" altLang="es-ES" sz="2000" b="1" smtClean="0">
                <a:latin typeface="Arial Narrow" pitchFamily="34" charset="0"/>
              </a:rPr>
              <a:t>controlar los síntomas y los efectos secundarios</a:t>
            </a:r>
            <a:r>
              <a:rPr lang="es-ES" altLang="es-ES" sz="2000" smtClean="0">
                <a:latin typeface="Arial Narrow" pitchFamily="34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s-ES" altLang="es-ES" sz="2000" smtClean="0">
                <a:latin typeface="Arial Narrow" pitchFamily="34" charset="0"/>
              </a:rPr>
              <a:t>Un </a:t>
            </a:r>
            <a:r>
              <a:rPr lang="es-ES" altLang="es-ES" sz="2000" b="1" smtClean="0">
                <a:latin typeface="Arial Narrow" pitchFamily="34" charset="0"/>
              </a:rPr>
              <a:t>protocolo de seguimiento </a:t>
            </a:r>
            <a:r>
              <a:rPr lang="es-ES" altLang="es-ES" sz="2000" smtClean="0">
                <a:latin typeface="Arial Narrow" pitchFamily="34" charset="0"/>
              </a:rPr>
              <a:t>(visitas a consulta y / o llamadas telefónicas).</a:t>
            </a:r>
          </a:p>
          <a:p>
            <a:pPr>
              <a:spcAft>
                <a:spcPts val="1200"/>
              </a:spcAft>
            </a:pPr>
            <a:r>
              <a:rPr lang="es-ES" altLang="es-ES" sz="2000" smtClean="0">
                <a:latin typeface="Arial Narrow" pitchFamily="34" charset="0"/>
              </a:rPr>
              <a:t>Aviso temprano de </a:t>
            </a:r>
            <a:r>
              <a:rPr lang="es-ES" altLang="es-ES" sz="2000" b="1" smtClean="0">
                <a:latin typeface="Arial Narrow" pitchFamily="34" charset="0"/>
              </a:rPr>
              <a:t>signos de recaída o recurrencia</a:t>
            </a:r>
            <a:r>
              <a:rPr lang="es-ES" altLang="es-ES" sz="2000" smtClean="0">
                <a:latin typeface="Arial Narrow" pitchFamily="34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s-ES" altLang="es-ES" sz="2000" b="1" smtClean="0">
                <a:latin typeface="Arial Narrow" pitchFamily="34" charset="0"/>
              </a:rPr>
              <a:t>Duración</a:t>
            </a:r>
            <a:r>
              <a:rPr lang="es-ES" altLang="es-ES" sz="2000" smtClean="0">
                <a:latin typeface="Arial Narrow" pitchFamily="34" charset="0"/>
              </a:rPr>
              <a:t> </a:t>
            </a:r>
            <a:r>
              <a:rPr lang="es-ES" altLang="es-ES" sz="2000" b="1" smtClean="0">
                <a:latin typeface="Arial Narrow" pitchFamily="34" charset="0"/>
              </a:rPr>
              <a:t>del tratamiento</a:t>
            </a:r>
            <a:r>
              <a:rPr lang="es-ES" altLang="es-ES" sz="2000" smtClean="0">
                <a:latin typeface="Arial Narrow" pitchFamily="34" charset="0"/>
              </a:rPr>
              <a:t>.</a:t>
            </a:r>
          </a:p>
          <a:p>
            <a:r>
              <a:rPr lang="es-ES" altLang="es-ES" sz="2000" b="1" smtClean="0">
                <a:latin typeface="Arial Narrow" pitchFamily="34" charset="0"/>
              </a:rPr>
              <a:t>Información sobre antidepresivos</a:t>
            </a:r>
            <a:r>
              <a:rPr lang="es-ES" altLang="es-ES" sz="2000" smtClean="0">
                <a:latin typeface="Arial Narrow" pitchFamily="34" charset="0"/>
              </a:rPr>
              <a:t>: efecto demorado, efectos secundarios, síndrome de discontinuación, importancia de la adherencia y la duración del tratamiento.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539750" y="0"/>
            <a:ext cx="8107363" cy="1216025"/>
          </a:xfrm>
        </p:spPr>
        <p:txBody>
          <a:bodyPr/>
          <a:lstStyle/>
          <a:p>
            <a:pPr algn="r"/>
            <a:r>
              <a:rPr lang="es-ES" altLang="es-ES" smtClean="0"/>
              <a:t>Psicoeduación en depresión: </a:t>
            </a:r>
            <a:br>
              <a:rPr lang="es-ES" altLang="es-ES" smtClean="0"/>
            </a:br>
            <a:r>
              <a:rPr lang="es-ES" altLang="es-ES" smtClean="0"/>
              <a:t>6 puntos básicos</a:t>
            </a:r>
          </a:p>
        </p:txBody>
      </p:sp>
      <p:sp>
        <p:nvSpPr>
          <p:cNvPr id="1843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altLang="es-ES" sz="2400" dirty="0" smtClean="0">
                <a:latin typeface="Arial Narrow" pitchFamily="34" charset="0"/>
              </a:rPr>
              <a:t>La depresión es una </a:t>
            </a:r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enfermedad</a:t>
            </a:r>
            <a:r>
              <a:rPr lang="es-ES" altLang="es-ES" sz="2400" dirty="0" smtClean="0">
                <a:latin typeface="Arial Narrow" pitchFamily="34" charset="0"/>
              </a:rPr>
              <a:t>, no un defecto de la personalidad.</a:t>
            </a:r>
          </a:p>
          <a:p>
            <a:r>
              <a:rPr lang="es-ES" altLang="es-ES" sz="2400" dirty="0" smtClean="0">
                <a:latin typeface="Arial Narrow" pitchFamily="34" charset="0"/>
              </a:rPr>
              <a:t>La </a:t>
            </a:r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recuperación</a:t>
            </a:r>
            <a:r>
              <a:rPr lang="es-ES" altLang="es-ES" sz="2400" dirty="0" smtClean="0">
                <a:latin typeface="Arial Narrow" pitchFamily="34" charset="0"/>
              </a:rPr>
              <a:t> es la regla, no la excepción.</a:t>
            </a:r>
          </a:p>
          <a:p>
            <a:r>
              <a:rPr lang="es-ES" altLang="es-ES" sz="2400" dirty="0" smtClean="0">
                <a:latin typeface="Arial Narrow" pitchFamily="34" charset="0"/>
              </a:rPr>
              <a:t>El tratamiento es </a:t>
            </a:r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efectivo</a:t>
            </a:r>
            <a:r>
              <a:rPr lang="es-ES" altLang="es-ES" sz="2400" dirty="0" smtClean="0">
                <a:latin typeface="Arial Narrow" pitchFamily="34" charset="0"/>
              </a:rPr>
              <a:t> para casi todos los pacientes.</a:t>
            </a:r>
          </a:p>
          <a:p>
            <a:r>
              <a:rPr lang="es-ES" altLang="es-ES" sz="2400" dirty="0" smtClean="0">
                <a:latin typeface="Arial Narrow" pitchFamily="34" charset="0"/>
              </a:rPr>
              <a:t>El objetivo del tratamiento es la </a:t>
            </a:r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completa remisión</a:t>
            </a:r>
            <a:r>
              <a:rPr lang="es-ES" altLang="es-ES" sz="2400" dirty="0" smtClean="0">
                <a:latin typeface="Arial Narrow" pitchFamily="34" charset="0"/>
              </a:rPr>
              <a:t>, no simplemente mejorarse.</a:t>
            </a:r>
          </a:p>
          <a:p>
            <a:r>
              <a:rPr lang="es-ES" altLang="es-ES" sz="2400" dirty="0" smtClean="0">
                <a:latin typeface="Arial Narrow" pitchFamily="34" charset="0"/>
              </a:rPr>
              <a:t>El </a:t>
            </a:r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riesgo de recurrencia </a:t>
            </a:r>
            <a:r>
              <a:rPr lang="es-ES" altLang="es-ES" sz="2400" dirty="0" smtClean="0">
                <a:latin typeface="Arial Narrow" pitchFamily="34" charset="0"/>
              </a:rPr>
              <a:t>es importante: un 50% después de un primer episodio, un 70% después de dos episodios, 90% después de tres episodios.</a:t>
            </a:r>
          </a:p>
          <a:p>
            <a:r>
              <a:rPr lang="es-ES" altLang="es-ES" sz="2400" dirty="0" smtClean="0">
                <a:latin typeface="Arial Narrow" pitchFamily="34" charset="0"/>
              </a:rPr>
              <a:t>El paciente y la familia deberían estar </a:t>
            </a:r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alerta a los primeros signos y síntomas de recurrencia</a:t>
            </a:r>
            <a:r>
              <a:rPr lang="es-ES" altLang="es-ES" sz="2400" dirty="0" smtClean="0">
                <a:latin typeface="Arial Narrow" pitchFamily="34" charset="0"/>
              </a:rPr>
              <a:t> y buscar pronto un tratamiento si la depresión reaparece.</a:t>
            </a:r>
          </a:p>
          <a:p>
            <a:endParaRPr lang="es-ES" alt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Título"/>
          <p:cNvSpPr>
            <a:spLocks noGrp="1"/>
          </p:cNvSpPr>
          <p:nvPr>
            <p:ph type="title"/>
          </p:nvPr>
        </p:nvSpPr>
        <p:spPr>
          <a:xfrm>
            <a:off x="611188" y="115888"/>
            <a:ext cx="8001000" cy="1216025"/>
          </a:xfrm>
        </p:spPr>
        <p:txBody>
          <a:bodyPr/>
          <a:lstStyle/>
          <a:p>
            <a:r>
              <a:rPr lang="es-ES" altLang="es-ES" smtClean="0"/>
              <a:t>Valoración del contexto social</a:t>
            </a:r>
          </a:p>
        </p:txBody>
      </p:sp>
      <p:sp>
        <p:nvSpPr>
          <p:cNvPr id="19459" name="2 Marcador de contenido"/>
          <p:cNvSpPr>
            <a:spLocks noGrp="1"/>
          </p:cNvSpPr>
          <p:nvPr>
            <p:ph idx="1"/>
          </p:nvPr>
        </p:nvSpPr>
        <p:spPr>
          <a:xfrm>
            <a:off x="539750" y="1628775"/>
            <a:ext cx="8001000" cy="4267200"/>
          </a:xfrm>
        </p:spPr>
        <p:txBody>
          <a:bodyPr/>
          <a:lstStyle/>
          <a:p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Eventos estresantes </a:t>
            </a:r>
            <a:r>
              <a:rPr lang="es-ES" altLang="es-ES" sz="2400" dirty="0" smtClean="0">
                <a:latin typeface="Arial Narrow" pitchFamily="34" charset="0"/>
              </a:rPr>
              <a:t>confluyentes o contribuyentes: de pareja, familiares, laborales, de salud personal-familiar, económicos, legales, etc. </a:t>
            </a:r>
            <a:r>
              <a:rPr lang="en-US" altLang="es-ES" sz="2400" dirty="0" smtClean="0">
                <a:latin typeface="Arial Narrow" pitchFamily="34" charset="0"/>
              </a:rPr>
              <a:t>(</a:t>
            </a:r>
            <a:r>
              <a:rPr lang="en-US" altLang="es-ES" sz="2400" dirty="0" err="1" smtClean="0">
                <a:latin typeface="Arial Narrow" pitchFamily="34" charset="0"/>
              </a:rPr>
              <a:t>Escala</a:t>
            </a:r>
            <a:r>
              <a:rPr lang="en-US" altLang="es-ES" sz="2400" dirty="0" smtClean="0">
                <a:latin typeface="Arial Narrow" pitchFamily="34" charset="0"/>
              </a:rPr>
              <a:t> de Brugha)</a:t>
            </a:r>
            <a:endParaRPr lang="es-ES" altLang="es-ES" sz="2400" dirty="0" smtClean="0">
              <a:latin typeface="Arial Narrow" pitchFamily="34" charset="0"/>
            </a:endParaRPr>
          </a:p>
          <a:p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Impacto</a:t>
            </a:r>
            <a:r>
              <a:rPr lang="es-ES" altLang="es-ES" sz="2400" dirty="0" smtClean="0">
                <a:latin typeface="Arial Narrow" pitchFamily="34" charset="0"/>
              </a:rPr>
              <a:t> de la depresión sobre el paciente y sus círculos sociales: salud física, trabajo (baja), pareja, familia, amigos, otras redes</a:t>
            </a:r>
          </a:p>
          <a:p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Recursos personales de afrontamiento</a:t>
            </a:r>
            <a:r>
              <a:rPr lang="es-ES" altLang="es-ES" sz="2400" dirty="0" smtClean="0">
                <a:latin typeface="Arial Narrow" pitchFamily="34" charset="0"/>
              </a:rPr>
              <a:t>: culturales, episodios previos solucionados, locus interno-externo de control de la salud, etc.</a:t>
            </a:r>
          </a:p>
          <a:p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Valoración del la red social </a:t>
            </a:r>
            <a:r>
              <a:rPr lang="es-ES" altLang="es-ES" sz="2400" dirty="0" smtClean="0">
                <a:latin typeface="Arial Narrow" pitchFamily="34" charset="0"/>
              </a:rPr>
              <a:t>del paciente: estructura, acceso e intensidad</a:t>
            </a:r>
          </a:p>
          <a:p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Valoración del apoyo </a:t>
            </a:r>
            <a:r>
              <a:rPr lang="es-ES" alt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social funcional </a:t>
            </a:r>
            <a:r>
              <a:rPr lang="es-ES" altLang="es-ES" sz="2400" dirty="0" smtClean="0">
                <a:latin typeface="Arial Narrow" pitchFamily="34" charset="0"/>
              </a:rPr>
              <a:t>del paciente: afectivo, confidencial e instrumental (Escala de </a:t>
            </a:r>
            <a:r>
              <a:rPr lang="es-ES" altLang="es-ES" sz="2400" dirty="0" err="1" smtClean="0">
                <a:latin typeface="Arial Narrow" pitchFamily="34" charset="0"/>
              </a:rPr>
              <a:t>Duke</a:t>
            </a:r>
            <a:r>
              <a:rPr lang="es-ES" altLang="es-ES" sz="2400" dirty="0" smtClean="0">
                <a:latin typeface="Arial Narrow" pitchFamily="34" charset="0"/>
              </a:rPr>
              <a:t>)</a:t>
            </a:r>
          </a:p>
          <a:p>
            <a:endParaRPr lang="es-ES" alt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ES" altLang="es-ES" smtClean="0"/>
              <a:t>Tratamiento de la depresión según gravedad</a:t>
            </a:r>
          </a:p>
        </p:txBody>
      </p:sp>
      <p:sp>
        <p:nvSpPr>
          <p:cNvPr id="20483" name="2 Marcador de contenido"/>
          <p:cNvSpPr>
            <a:spLocks noGrp="1"/>
          </p:cNvSpPr>
          <p:nvPr>
            <p:ph idx="1"/>
          </p:nvPr>
        </p:nvSpPr>
        <p:spPr>
          <a:xfrm>
            <a:off x="323528" y="1772816"/>
            <a:ext cx="8712522" cy="4267200"/>
          </a:xfrm>
        </p:spPr>
        <p:txBody>
          <a:bodyPr/>
          <a:lstStyle/>
          <a:p>
            <a:r>
              <a:rPr lang="es-ES" altLang="es-ES" sz="2400" b="1" dirty="0" smtClean="0">
                <a:latin typeface="Arial Narrow" pitchFamily="34" charset="0"/>
              </a:rPr>
              <a:t>Depresión bajo el umbral y T. adaptativos </a:t>
            </a:r>
            <a:r>
              <a:rPr lang="es-ES" altLang="es-ES" sz="2400" dirty="0" smtClean="0">
                <a:latin typeface="Arial Narrow" pitchFamily="34" charset="0"/>
              </a:rPr>
              <a:t>con ánimo deprimido</a:t>
            </a:r>
          </a:p>
          <a:p>
            <a:pPr lvl="2"/>
            <a:r>
              <a:rPr lang="es-ES" altLang="es-ES" dirty="0" smtClean="0">
                <a:latin typeface="Arial Narrow" pitchFamily="34" charset="0"/>
              </a:rPr>
              <a:t>Recursos NO farmacológicos y espera vigilante</a:t>
            </a:r>
          </a:p>
          <a:p>
            <a:r>
              <a:rPr lang="es-ES" altLang="es-ES" sz="2400" b="1" dirty="0" smtClean="0">
                <a:latin typeface="Arial Narrow" pitchFamily="34" charset="0"/>
              </a:rPr>
              <a:t>Depresión mayor leve</a:t>
            </a:r>
          </a:p>
          <a:p>
            <a:pPr lvl="2"/>
            <a:r>
              <a:rPr lang="es-ES" altLang="es-ES" dirty="0" smtClean="0">
                <a:latin typeface="Arial Narrow" pitchFamily="34" charset="0"/>
              </a:rPr>
              <a:t> Recursos NO farmacológicos, guías de autoayuda con supervisión y en algunos casos de peor pronóstico </a:t>
            </a:r>
            <a:r>
              <a:rPr lang="es-ES" altLang="es-ES" b="1" dirty="0" smtClean="0">
                <a:latin typeface="Arial Narrow" pitchFamily="34" charset="0"/>
              </a:rPr>
              <a:t>(*)</a:t>
            </a:r>
            <a:r>
              <a:rPr lang="es-ES" altLang="es-ES" dirty="0" smtClean="0">
                <a:latin typeface="Arial Narrow" pitchFamily="34" charset="0"/>
              </a:rPr>
              <a:t> antidepresivos ISRS</a:t>
            </a:r>
          </a:p>
          <a:p>
            <a:r>
              <a:rPr lang="es-ES" altLang="es-ES" sz="2400" b="1" dirty="0" smtClean="0">
                <a:latin typeface="Arial Narrow" pitchFamily="34" charset="0"/>
              </a:rPr>
              <a:t>Depresión mayor moderada</a:t>
            </a:r>
          </a:p>
          <a:p>
            <a:pPr lvl="2"/>
            <a:r>
              <a:rPr lang="es-ES" altLang="es-ES" dirty="0" smtClean="0">
                <a:latin typeface="Arial Narrow" pitchFamily="34" charset="0"/>
              </a:rPr>
              <a:t>Recursos NO farmacológicos + Antidepresivos ISRS</a:t>
            </a:r>
          </a:p>
          <a:p>
            <a:r>
              <a:rPr lang="es-ES" altLang="es-ES" sz="2400" b="1" dirty="0" smtClean="0">
                <a:latin typeface="Arial Narrow" pitchFamily="34" charset="0"/>
              </a:rPr>
              <a:t>Depresión mayor severa</a:t>
            </a:r>
          </a:p>
          <a:p>
            <a:pPr lvl="2"/>
            <a:r>
              <a:rPr lang="es-ES" altLang="es-ES" dirty="0" smtClean="0">
                <a:latin typeface="Arial Narrow" pitchFamily="34" charset="0"/>
              </a:rPr>
              <a:t>Antidepresivos ISRS + Terapia cognitivo-conductual</a:t>
            </a: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107950" y="6191250"/>
            <a:ext cx="8820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tabLst>
                <a:tab pos="457200" algn="l"/>
              </a:tabLst>
              <a:defRPr sz="3000">
                <a:solidFill>
                  <a:schemeClr val="tx1"/>
                </a:solidFill>
                <a:latin typeface="Verdana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tabLst>
                <a:tab pos="457200" algn="l"/>
              </a:tabLst>
              <a:defRPr sz="2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tabLst>
                <a:tab pos="457200" algn="l"/>
              </a:tabLst>
              <a:defRPr sz="23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s-ES" altLang="es-ES" sz="1400" b="1">
                <a:latin typeface="Arial Narrow" pitchFamily="34" charset="0"/>
                <a:ea typeface="Times New Roman" pitchFamily="18" charset="0"/>
                <a:cs typeface="Arial" charset="0"/>
              </a:rPr>
              <a:t>(*) </a:t>
            </a:r>
            <a:r>
              <a:rPr lang="es-ES" altLang="es-ES" sz="1400">
                <a:latin typeface="Arial Narrow" pitchFamily="34" charset="0"/>
                <a:ea typeface="Times New Roman" pitchFamily="18" charset="0"/>
                <a:cs typeface="Arial" charset="0"/>
              </a:rPr>
              <a:t>Antecedentes personales de depresión mayor moderada o severa, o coexisten problemas psicosociales significativos y/o comorbilidad física importante (cáncer, ACV, etc.), o los tratamientos no farmacológicos previos no han sido efectivos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ES" altLang="es-ES" smtClean="0"/>
              <a:t>Tratamiento con antidepresivos en depresión mayor</a:t>
            </a:r>
          </a:p>
        </p:txBody>
      </p:sp>
      <p:sp>
        <p:nvSpPr>
          <p:cNvPr id="21507" name="2 Marcador de contenido"/>
          <p:cNvSpPr>
            <a:spLocks noGrp="1"/>
          </p:cNvSpPr>
          <p:nvPr>
            <p:ph idx="1"/>
          </p:nvPr>
        </p:nvSpPr>
        <p:spPr>
          <a:xfrm>
            <a:off x="611188" y="2060575"/>
            <a:ext cx="8001000" cy="42672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s-ES" altLang="es-ES" b="1" dirty="0" smtClean="0">
                <a:solidFill>
                  <a:srgbClr val="C00000"/>
                </a:solidFill>
                <a:latin typeface="Arial Narrow" pitchFamily="34" charset="0"/>
              </a:rPr>
              <a:t>Ningún antidepresivo ha demostrado mayor eficacia </a:t>
            </a:r>
            <a:r>
              <a:rPr lang="es-ES" altLang="es-ES" dirty="0" smtClean="0">
                <a:latin typeface="Arial Narrow" pitchFamily="34" charset="0"/>
              </a:rPr>
              <a:t>que otro.</a:t>
            </a:r>
          </a:p>
          <a:p>
            <a:pPr>
              <a:spcAft>
                <a:spcPts val="1200"/>
              </a:spcAft>
            </a:pPr>
            <a:r>
              <a:rPr lang="es-ES" altLang="es-ES" dirty="0" smtClean="0">
                <a:latin typeface="Arial Narrow" pitchFamily="34" charset="0"/>
              </a:rPr>
              <a:t>Los antidepresivos de elección son los </a:t>
            </a:r>
            <a:r>
              <a:rPr lang="es-ES" altLang="es-ES" b="1" dirty="0" smtClean="0">
                <a:solidFill>
                  <a:srgbClr val="C00000"/>
                </a:solidFill>
                <a:latin typeface="Arial Narrow" pitchFamily="34" charset="0"/>
              </a:rPr>
              <a:t>ISRS</a:t>
            </a:r>
            <a:r>
              <a:rPr lang="es-ES" altLang="es-ES" dirty="0" smtClean="0">
                <a:latin typeface="Arial Narrow" pitchFamily="34" charset="0"/>
              </a:rPr>
              <a:t> por su mejor perfil de efectos 2º</a:t>
            </a:r>
          </a:p>
          <a:p>
            <a:pPr>
              <a:spcAft>
                <a:spcPts val="1200"/>
              </a:spcAft>
            </a:pPr>
            <a:r>
              <a:rPr lang="es-ES" altLang="es-ES" dirty="0" smtClean="0">
                <a:latin typeface="Arial Narrow" pitchFamily="34" charset="0"/>
              </a:rPr>
              <a:t>Dentro de los ISRS los de elección (por seguridad y eficiencia) son: </a:t>
            </a:r>
            <a:r>
              <a:rPr lang="es-ES" altLang="es-ES" b="1" dirty="0" err="1" smtClean="0">
                <a:solidFill>
                  <a:srgbClr val="C00000"/>
                </a:solidFill>
                <a:latin typeface="Arial Narrow" pitchFamily="34" charset="0"/>
              </a:rPr>
              <a:t>sertralina</a:t>
            </a:r>
            <a:r>
              <a:rPr lang="es-ES" altLang="es-ES" b="1" dirty="0" smtClean="0">
                <a:solidFill>
                  <a:srgbClr val="C00000"/>
                </a:solidFill>
                <a:latin typeface="Arial Narrow" pitchFamily="34" charset="0"/>
              </a:rPr>
              <a:t>, </a:t>
            </a:r>
            <a:r>
              <a:rPr lang="es-ES" altLang="es-ES" b="1" dirty="0" err="1" smtClean="0">
                <a:solidFill>
                  <a:srgbClr val="C00000"/>
                </a:solidFill>
                <a:latin typeface="Arial Narrow" pitchFamily="34" charset="0"/>
              </a:rPr>
              <a:t>citalopram</a:t>
            </a:r>
            <a:r>
              <a:rPr lang="es-ES" altLang="es-ES" b="1" dirty="0" smtClean="0">
                <a:solidFill>
                  <a:srgbClr val="C00000"/>
                </a:solidFill>
                <a:latin typeface="Arial Narrow" pitchFamily="34" charset="0"/>
              </a:rPr>
              <a:t> y </a:t>
            </a:r>
            <a:r>
              <a:rPr lang="es-ES" altLang="es-ES" b="1" dirty="0" err="1" smtClean="0">
                <a:solidFill>
                  <a:srgbClr val="C00000"/>
                </a:solidFill>
                <a:latin typeface="Arial Narrow" pitchFamily="34" charset="0"/>
              </a:rPr>
              <a:t>fluoxetina</a:t>
            </a:r>
            <a:endParaRPr lang="es-ES" altLang="es-ES" b="1" dirty="0" smtClean="0">
              <a:solidFill>
                <a:srgbClr val="C0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Título"/>
          <p:cNvSpPr>
            <a:spLocks noGrp="1"/>
          </p:cNvSpPr>
          <p:nvPr>
            <p:ph type="title"/>
          </p:nvPr>
        </p:nvSpPr>
        <p:spPr>
          <a:xfrm>
            <a:off x="611188" y="0"/>
            <a:ext cx="8001000" cy="1216025"/>
          </a:xfrm>
        </p:spPr>
        <p:txBody>
          <a:bodyPr/>
          <a:lstStyle/>
          <a:p>
            <a:pPr algn="ctr"/>
            <a:r>
              <a:rPr lang="es-ES" altLang="es-ES" smtClean="0"/>
              <a:t>Tratamiento con antidepresivos en depresión mayor</a:t>
            </a:r>
          </a:p>
        </p:txBody>
      </p:sp>
      <p:sp>
        <p:nvSpPr>
          <p:cNvPr id="22531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Aft>
                <a:spcPts val="1200"/>
              </a:spcAft>
            </a:pPr>
            <a:r>
              <a:rPr lang="es-ES" altLang="es-ES" dirty="0" smtClean="0">
                <a:latin typeface="Arial Narrow" pitchFamily="34" charset="0"/>
              </a:rPr>
              <a:t>Si </a:t>
            </a:r>
            <a:r>
              <a:rPr lang="es-ES" altLang="es-ES" b="1" dirty="0" smtClean="0">
                <a:solidFill>
                  <a:srgbClr val="C00000"/>
                </a:solidFill>
                <a:latin typeface="Arial Narrow" pitchFamily="34" charset="0"/>
              </a:rPr>
              <a:t>a las 4-6 semanas </a:t>
            </a:r>
            <a:r>
              <a:rPr lang="es-ES" altLang="es-ES" dirty="0" smtClean="0">
                <a:solidFill>
                  <a:srgbClr val="C00000"/>
                </a:solidFill>
                <a:latin typeface="Arial Narrow" pitchFamily="34" charset="0"/>
              </a:rPr>
              <a:t>del tratamiento no hay respuesta </a:t>
            </a:r>
            <a:r>
              <a:rPr lang="es-ES" altLang="es-ES" dirty="0" smtClean="0">
                <a:latin typeface="Arial Narrow" pitchFamily="34" charset="0"/>
              </a:rPr>
              <a:t>o es sólo parcial, aumentar la dosis, siempre que se toleren los efectos secundarios</a:t>
            </a:r>
          </a:p>
          <a:p>
            <a:pPr lvl="1">
              <a:spcAft>
                <a:spcPts val="1200"/>
              </a:spcAft>
            </a:pPr>
            <a:r>
              <a:rPr lang="es-ES" altLang="es-ES" dirty="0" smtClean="0">
                <a:latin typeface="Arial Narrow" pitchFamily="34" charset="0"/>
              </a:rPr>
              <a:t>Si </a:t>
            </a:r>
            <a:r>
              <a:rPr lang="es-ES" altLang="es-ES" b="1" dirty="0" smtClean="0">
                <a:solidFill>
                  <a:srgbClr val="C00000"/>
                </a:solidFill>
                <a:latin typeface="Arial Narrow" pitchFamily="34" charset="0"/>
              </a:rPr>
              <a:t>a las 6-8 semanas</a:t>
            </a:r>
            <a:r>
              <a:rPr lang="es-ES" altLang="es-ES" dirty="0" smtClean="0">
                <a:latin typeface="Arial Narrow" pitchFamily="34" charset="0"/>
              </a:rPr>
              <a:t>, a pesar de haber aumentado la dosis, </a:t>
            </a:r>
            <a:r>
              <a:rPr lang="es-ES" altLang="es-ES" dirty="0" smtClean="0">
                <a:solidFill>
                  <a:srgbClr val="C00000"/>
                </a:solidFill>
                <a:latin typeface="Arial Narrow" pitchFamily="34" charset="0"/>
              </a:rPr>
              <a:t>no hay respuesta </a:t>
            </a:r>
            <a:r>
              <a:rPr lang="es-ES" altLang="es-ES" dirty="0" smtClean="0">
                <a:latin typeface="Arial Narrow" pitchFamily="34" charset="0"/>
              </a:rPr>
              <a:t>o es sólo parcial, cambiar de ISRS o asociar otro de perfil diferente. </a:t>
            </a:r>
          </a:p>
          <a:p>
            <a:pPr lvl="1"/>
            <a:r>
              <a:rPr lang="es-ES" altLang="es-ES" b="1" dirty="0" smtClean="0">
                <a:latin typeface="Arial Narrow" pitchFamily="34" charset="0"/>
              </a:rPr>
              <a:t>Si hay remisión </a:t>
            </a:r>
          </a:p>
          <a:p>
            <a:pPr lvl="2"/>
            <a:r>
              <a:rPr lang="es-ES" altLang="es-ES" dirty="0" smtClean="0">
                <a:latin typeface="Arial Narrow" pitchFamily="34" charset="0"/>
              </a:rPr>
              <a:t>mantener </a:t>
            </a:r>
            <a:r>
              <a:rPr lang="es-ES" altLang="es-ES" sz="2400" dirty="0" smtClean="0">
                <a:latin typeface="Arial Narrow" pitchFamily="34" charset="0"/>
              </a:rPr>
              <a:t>6-12 meses en el primer episodio</a:t>
            </a:r>
            <a:endParaRPr lang="es-ES" altLang="es-ES" sz="2800" dirty="0" smtClean="0">
              <a:latin typeface="Arial Narrow" pitchFamily="34" charset="0"/>
            </a:endParaRPr>
          </a:p>
          <a:p>
            <a:pPr lvl="2"/>
            <a:r>
              <a:rPr lang="es-ES" altLang="es-ES" sz="2400" dirty="0" smtClean="0">
                <a:latin typeface="Arial Narrow" pitchFamily="34" charset="0"/>
              </a:rPr>
              <a:t>2-3 años en el segundo episodio</a:t>
            </a:r>
            <a:endParaRPr lang="es-ES" altLang="es-ES" sz="2800" dirty="0" smtClean="0">
              <a:latin typeface="Arial Narrow" pitchFamily="34" charset="0"/>
            </a:endParaRPr>
          </a:p>
          <a:p>
            <a:pPr lvl="2"/>
            <a:r>
              <a:rPr lang="es-ES" altLang="es-ES" sz="2400" dirty="0" smtClean="0">
                <a:latin typeface="Arial Narrow" pitchFamily="34" charset="0"/>
              </a:rPr>
              <a:t>De forma indefinida a partir del 3º episodio</a:t>
            </a:r>
            <a:endParaRPr lang="es-ES" altLang="es-ES" sz="2800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 sz="3000" smtClean="0">
                <a:cs typeface="Times New Roman" pitchFamily="18" charset="0"/>
              </a:rPr>
              <a:t>Errores en el tratamiento de la depresión </a:t>
            </a:r>
            <a:r>
              <a:rPr lang="es-ES" altLang="es-ES" sz="3000" smtClean="0"/>
              <a:t>en APS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844675"/>
            <a:ext cx="8343900" cy="5013325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Aft>
                <a:spcPts val="1200"/>
              </a:spcAft>
              <a:defRPr/>
            </a:pPr>
            <a:r>
              <a:rPr lang="es-ES" sz="2600" dirty="0" smtClean="0">
                <a:latin typeface="Arial Narrow" pitchFamily="34" charset="0"/>
              </a:rPr>
              <a:t>Uso y </a:t>
            </a:r>
            <a:r>
              <a:rPr lang="es-ES" sz="2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abuso de </a:t>
            </a:r>
            <a:r>
              <a:rPr lang="es-ES" sz="2600" b="1" dirty="0" err="1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benzodiazepinas</a:t>
            </a:r>
            <a:r>
              <a:rPr lang="es-ES" sz="2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s-ES" sz="2600" dirty="0" smtClean="0">
                <a:latin typeface="Arial Narrow" pitchFamily="34" charset="0"/>
              </a:rPr>
              <a:t>e hipnóticos </a:t>
            </a:r>
            <a:r>
              <a:rPr lang="es-ES" sz="2600" dirty="0" smtClean="0">
                <a:solidFill>
                  <a:schemeClr val="accent1"/>
                </a:solidFill>
                <a:latin typeface="Arial Narrow" pitchFamily="34" charset="0"/>
              </a:rPr>
              <a:t>.</a:t>
            </a:r>
          </a:p>
          <a:p>
            <a:pPr marL="342900" indent="-342900" eaLnBrk="1" hangingPunct="1">
              <a:lnSpc>
                <a:spcPct val="90000"/>
              </a:lnSpc>
              <a:spcAft>
                <a:spcPts val="1200"/>
              </a:spcAft>
              <a:defRPr/>
            </a:pPr>
            <a:r>
              <a:rPr lang="es-ES_tradnl" sz="2600" dirty="0" err="1" smtClean="0">
                <a:latin typeface="Arial Narrow" pitchFamily="34" charset="0"/>
              </a:rPr>
              <a:t>Fre</a:t>
            </a:r>
            <a:r>
              <a:rPr lang="es-ES" sz="2600" dirty="0" smtClean="0">
                <a:latin typeface="Arial Narrow" pitchFamily="34" charset="0"/>
              </a:rPr>
              <a:t>cuente </a:t>
            </a:r>
            <a:r>
              <a:rPr lang="es-ES" sz="2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prescripción sintomática </a:t>
            </a:r>
            <a:r>
              <a:rPr lang="es-ES" sz="2600" dirty="0" smtClean="0">
                <a:latin typeface="Arial Narrow" pitchFamily="34" charset="0"/>
              </a:rPr>
              <a:t>(sin diagnóstico).</a:t>
            </a:r>
            <a:endParaRPr lang="es-ES_tradnl" sz="2600" dirty="0" smtClean="0">
              <a:latin typeface="Arial Narrow" pitchFamily="34" charset="0"/>
            </a:endParaRPr>
          </a:p>
          <a:p>
            <a:pPr marL="342900" indent="-342900" eaLnBrk="1" hangingPunct="1">
              <a:lnSpc>
                <a:spcPct val="90000"/>
              </a:lnSpc>
              <a:spcAft>
                <a:spcPts val="1200"/>
              </a:spcAft>
              <a:defRPr/>
            </a:pPr>
            <a:r>
              <a:rPr lang="es-ES" sz="2600" dirty="0" smtClean="0">
                <a:latin typeface="Arial Narrow" pitchFamily="34" charset="0"/>
              </a:rPr>
              <a:t>Escasa</a:t>
            </a:r>
            <a:r>
              <a:rPr lang="es-ES_tradnl" sz="2600" dirty="0" smtClean="0">
                <a:latin typeface="Arial Narrow" pitchFamily="34" charset="0"/>
              </a:rPr>
              <a:t>s</a:t>
            </a:r>
            <a:r>
              <a:rPr lang="es-ES" sz="2600" dirty="0" smtClean="0">
                <a:latin typeface="Arial Narrow" pitchFamily="34" charset="0"/>
              </a:rPr>
              <a:t> intervenciones terapéuticas</a:t>
            </a:r>
            <a:r>
              <a:rPr lang="es-ES" sz="2600" b="1" dirty="0" smtClean="0">
                <a:latin typeface="Arial Narrow" pitchFamily="34" charset="0"/>
              </a:rPr>
              <a:t> </a:t>
            </a:r>
            <a:r>
              <a:rPr lang="es-ES" sz="2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no farmacológicas. </a:t>
            </a:r>
          </a:p>
          <a:p>
            <a:pPr marL="342900" indent="-342900" eaLnBrk="1" hangingPunct="1">
              <a:lnSpc>
                <a:spcPct val="90000"/>
              </a:lnSpc>
              <a:spcAft>
                <a:spcPts val="1200"/>
              </a:spcAft>
              <a:defRPr/>
            </a:pPr>
            <a:r>
              <a:rPr lang="es-ES" sz="2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Dosis </a:t>
            </a:r>
            <a:r>
              <a:rPr lang="es-ES" sz="2600" b="1" dirty="0" err="1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infraterapéuticas</a:t>
            </a:r>
            <a:r>
              <a:rPr lang="es-ES" sz="2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 de antidepresivos</a:t>
            </a:r>
            <a:endParaRPr lang="es-ES_tradnl" sz="2600" b="1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  <a:p>
            <a:pPr marL="342900" indent="-342900" eaLnBrk="1" hangingPunct="1">
              <a:lnSpc>
                <a:spcPct val="90000"/>
              </a:lnSpc>
              <a:spcAft>
                <a:spcPts val="1200"/>
              </a:spcAft>
              <a:defRPr/>
            </a:pPr>
            <a:r>
              <a:rPr lang="es-ES_tradnl" sz="2600" dirty="0" smtClean="0">
                <a:latin typeface="Arial Narrow" pitchFamily="34" charset="0"/>
              </a:rPr>
              <a:t>No advertir del </a:t>
            </a:r>
            <a:r>
              <a:rPr lang="es-ES_tradnl" sz="2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periodo de latencia </a:t>
            </a:r>
            <a:r>
              <a:rPr lang="es-ES_tradnl" sz="2600" dirty="0" smtClean="0">
                <a:latin typeface="Arial Narrow" pitchFamily="34" charset="0"/>
              </a:rPr>
              <a:t>de Antidepresivos (2-3 semanas)</a:t>
            </a:r>
          </a:p>
          <a:p>
            <a:pPr marL="342900" indent="-342900" eaLnBrk="1" hangingPunct="1">
              <a:lnSpc>
                <a:spcPct val="90000"/>
              </a:lnSpc>
              <a:spcAft>
                <a:spcPts val="1200"/>
              </a:spcAft>
              <a:defRPr/>
            </a:pPr>
            <a:r>
              <a:rPr lang="es-ES" sz="2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Insuficiente adhesión </a:t>
            </a:r>
            <a:r>
              <a:rPr lang="es-ES" sz="2600" dirty="0" smtClean="0">
                <a:latin typeface="Arial Narrow" pitchFamily="34" charset="0"/>
              </a:rPr>
              <a:t>a los tratamientos antidepresivos (abandono&lt;6 meses si mejoría)</a:t>
            </a:r>
            <a:r>
              <a:rPr lang="es-ES" sz="2600" dirty="0" smtClean="0">
                <a:solidFill>
                  <a:schemeClr val="accent1"/>
                </a:solidFill>
                <a:latin typeface="Arial Narrow" pitchFamily="34" charset="0"/>
              </a:rPr>
              <a:t>.</a:t>
            </a:r>
          </a:p>
          <a:p>
            <a:pPr marL="342900" indent="-342900" eaLnBrk="1" hangingPunct="1">
              <a:lnSpc>
                <a:spcPct val="90000"/>
              </a:lnSpc>
              <a:defRPr/>
            </a:pPr>
            <a:endParaRPr lang="es-ES" sz="2100" dirty="0" smtClean="0">
              <a:solidFill>
                <a:schemeClr val="accent1"/>
              </a:solidFill>
            </a:endParaRPr>
          </a:p>
          <a:p>
            <a:pPr marL="342900" indent="-3429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_tradnl" sz="210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Título"/>
          <p:cNvSpPr>
            <a:spLocks noGrp="1"/>
          </p:cNvSpPr>
          <p:nvPr>
            <p:ph type="title"/>
          </p:nvPr>
        </p:nvSpPr>
        <p:spPr>
          <a:xfrm>
            <a:off x="611188" y="0"/>
            <a:ext cx="8001000" cy="1216025"/>
          </a:xfrm>
        </p:spPr>
        <p:txBody>
          <a:bodyPr/>
          <a:lstStyle/>
          <a:p>
            <a:r>
              <a:rPr lang="es-ES" altLang="es-ES" smtClean="0"/>
              <a:t>DEPRESION MAYOR (DSMIV)</a:t>
            </a:r>
          </a:p>
        </p:txBody>
      </p:sp>
      <p:sp>
        <p:nvSpPr>
          <p:cNvPr id="4099" name="2 Marcador de contenido"/>
          <p:cNvSpPr>
            <a:spLocks noGrp="1"/>
          </p:cNvSpPr>
          <p:nvPr>
            <p:ph idx="1"/>
          </p:nvPr>
        </p:nvSpPr>
        <p:spPr>
          <a:xfrm>
            <a:off x="642938" y="1714500"/>
            <a:ext cx="8143875" cy="4714875"/>
          </a:xfrm>
        </p:spPr>
        <p:txBody>
          <a:bodyPr/>
          <a:lstStyle/>
          <a:p>
            <a:r>
              <a:rPr lang="es-ES" altLang="es-ES" sz="2000" dirty="0" err="1" smtClean="0"/>
              <a:t>Presentacion</a:t>
            </a:r>
            <a:r>
              <a:rPr lang="es-ES" altLang="es-ES" sz="2000" dirty="0" smtClean="0"/>
              <a:t> de al menos </a:t>
            </a:r>
            <a:r>
              <a:rPr lang="es-ES" altLang="es-ES" sz="2000" b="1" dirty="0" smtClean="0"/>
              <a:t>5</a:t>
            </a:r>
            <a:r>
              <a:rPr lang="es-ES" altLang="es-ES" sz="2000" dirty="0" smtClean="0"/>
              <a:t> de estos 9 </a:t>
            </a:r>
            <a:r>
              <a:rPr lang="es-ES" altLang="es-ES" sz="2000" dirty="0" err="1" smtClean="0"/>
              <a:t>sintomas</a:t>
            </a:r>
            <a:r>
              <a:rPr lang="es-ES" altLang="es-ES" sz="2000" dirty="0" smtClean="0"/>
              <a:t> (*), durante </a:t>
            </a:r>
            <a:r>
              <a:rPr lang="es-ES" altLang="es-ES" sz="2000" b="1" dirty="0" smtClean="0"/>
              <a:t>&gt; 2 semanas (#):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z="1800" b="1" dirty="0" smtClean="0">
                <a:solidFill>
                  <a:srgbClr val="C00000"/>
                </a:solidFill>
              </a:rPr>
              <a:t>Animo deprimido </a:t>
            </a:r>
            <a:r>
              <a:rPr lang="es-ES" altLang="es-ES" sz="1800" dirty="0" smtClean="0"/>
              <a:t>durante la mayor parte del </a:t>
            </a:r>
            <a:r>
              <a:rPr lang="es-ES" altLang="es-ES" sz="1800" dirty="0" err="1" smtClean="0"/>
              <a:t>dia</a:t>
            </a:r>
            <a:endParaRPr lang="es-ES" altLang="es-ES" sz="1800" dirty="0" smtClean="0"/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z="1800" b="1" dirty="0" smtClean="0">
                <a:solidFill>
                  <a:srgbClr val="C00000"/>
                </a:solidFill>
              </a:rPr>
              <a:t>Perdida de interés </a:t>
            </a:r>
            <a:r>
              <a:rPr lang="es-ES" altLang="es-ES" sz="1800" dirty="0" smtClean="0">
                <a:solidFill>
                  <a:srgbClr val="C00000"/>
                </a:solidFill>
              </a:rPr>
              <a:t>o </a:t>
            </a:r>
            <a:r>
              <a:rPr lang="es-ES" altLang="es-ES" sz="1800" b="1" dirty="0" smtClean="0">
                <a:solidFill>
                  <a:srgbClr val="C00000"/>
                </a:solidFill>
              </a:rPr>
              <a:t>de placer</a:t>
            </a:r>
            <a:r>
              <a:rPr lang="es-ES" altLang="es-ES" sz="1800" dirty="0" smtClean="0">
                <a:solidFill>
                  <a:srgbClr val="C00000"/>
                </a:solidFill>
              </a:rPr>
              <a:t> </a:t>
            </a:r>
            <a:r>
              <a:rPr lang="es-ES" altLang="es-ES" sz="1800" dirty="0" smtClean="0"/>
              <a:t>en casi todas las actividades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z="1800" dirty="0" smtClean="0"/>
              <a:t>Aumento </a:t>
            </a:r>
            <a:r>
              <a:rPr lang="es-ES" altLang="es-ES" sz="1800" dirty="0" err="1" smtClean="0"/>
              <a:t>ó</a:t>
            </a:r>
            <a:r>
              <a:rPr lang="es-ES" altLang="es-ES" sz="1800" dirty="0" smtClean="0"/>
              <a:t> disminución de </a:t>
            </a:r>
            <a:r>
              <a:rPr lang="es-ES" altLang="es-ES" sz="1800" b="1" dirty="0" smtClean="0"/>
              <a:t>peso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z="1800" b="1" dirty="0" smtClean="0"/>
              <a:t>Insomnio </a:t>
            </a:r>
            <a:r>
              <a:rPr lang="es-ES" altLang="es-ES" sz="1800" b="1" dirty="0" err="1" smtClean="0"/>
              <a:t>ó</a:t>
            </a:r>
            <a:r>
              <a:rPr lang="es-ES" altLang="es-ES" sz="1800" b="1" dirty="0" smtClean="0"/>
              <a:t> hipersomnia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z="1800" dirty="0" smtClean="0"/>
              <a:t>Agitación o retraso </a:t>
            </a:r>
            <a:r>
              <a:rPr lang="es-ES" altLang="es-ES" sz="1800" b="1" dirty="0" smtClean="0"/>
              <a:t>psicomotor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z="1800" b="1" dirty="0" smtClean="0"/>
              <a:t>Cansancio </a:t>
            </a:r>
            <a:r>
              <a:rPr lang="es-ES" altLang="es-ES" sz="1800" b="1" dirty="0" err="1" smtClean="0"/>
              <a:t>ó</a:t>
            </a:r>
            <a:r>
              <a:rPr lang="es-ES" altLang="es-ES" sz="1800" b="1" dirty="0" smtClean="0"/>
              <a:t> falta de energía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z="1800" dirty="0" smtClean="0"/>
              <a:t>Sentimientos de </a:t>
            </a:r>
            <a:r>
              <a:rPr lang="es-ES" altLang="es-ES" sz="1800" b="1" dirty="0" smtClean="0"/>
              <a:t>inutilidad y culpa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z="1800" dirty="0" smtClean="0"/>
              <a:t>Dificultad para pensar</a:t>
            </a:r>
            <a:r>
              <a:rPr lang="es-ES" altLang="es-ES" sz="1800" b="1" dirty="0" smtClean="0"/>
              <a:t>, concentrarse </a:t>
            </a:r>
            <a:r>
              <a:rPr lang="es-ES" altLang="es-ES" sz="1800" dirty="0" smtClean="0"/>
              <a:t>o tomar decisiones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z="1800" b="1" dirty="0" smtClean="0"/>
              <a:t>Pensamientos </a:t>
            </a:r>
            <a:r>
              <a:rPr lang="es-ES" altLang="es-ES" sz="1800" dirty="0" smtClean="0"/>
              <a:t>recurrentes de </a:t>
            </a:r>
            <a:r>
              <a:rPr lang="es-ES" altLang="es-ES" sz="1800" b="1" dirty="0" smtClean="0"/>
              <a:t>muerte o suicidio</a:t>
            </a:r>
          </a:p>
        </p:txBody>
      </p:sp>
      <p:sp>
        <p:nvSpPr>
          <p:cNvPr id="4100" name="3 CuadroTexto"/>
          <p:cNvSpPr txBox="1">
            <a:spLocks noChangeArrowheads="1"/>
          </p:cNvSpPr>
          <p:nvPr/>
        </p:nvSpPr>
        <p:spPr bwMode="auto">
          <a:xfrm>
            <a:off x="1187450" y="5661025"/>
            <a:ext cx="698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2400">
                <a:latin typeface="Arial Narrow" pitchFamily="34" charset="0"/>
              </a:rPr>
              <a:t>*</a:t>
            </a:r>
            <a:r>
              <a:rPr lang="es-ES" altLang="es-ES" sz="1800">
                <a:latin typeface="Arial Narrow" pitchFamily="34" charset="0"/>
              </a:rPr>
              <a:t> Uno de los 5 síntomas requeridos para el diagnóstico tiene que ser el 1 o el 2 </a:t>
            </a:r>
          </a:p>
        </p:txBody>
      </p:sp>
      <p:sp>
        <p:nvSpPr>
          <p:cNvPr id="4101" name="4 CuadroTexto"/>
          <p:cNvSpPr txBox="1">
            <a:spLocks noChangeArrowheads="1"/>
          </p:cNvSpPr>
          <p:nvPr/>
        </p:nvSpPr>
        <p:spPr bwMode="auto">
          <a:xfrm>
            <a:off x="1258888" y="6165850"/>
            <a:ext cx="7129462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Verdana" pitchFamily="34" charset="0"/>
              </a:defRPr>
            </a:lvl2pPr>
            <a:lvl3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lvl="2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1800">
                <a:latin typeface="Arial Narrow" pitchFamily="34" charset="0"/>
              </a:rPr>
              <a:t># Los síntomas provocan malestar clínicamente significativo o deterioro social, laboral o de otras áreas importantes de la actividad del individuo.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180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667"/>
            <a:ext cx="8424936" cy="1216025"/>
          </a:xfrm>
        </p:spPr>
        <p:txBody>
          <a:bodyPr/>
          <a:lstStyle/>
          <a:p>
            <a:r>
              <a:rPr lang="es-ES" sz="3600" dirty="0" smtClean="0"/>
              <a:t>Presentación de la depresión en AP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sz="2400" dirty="0" smtClean="0"/>
          </a:p>
          <a:p>
            <a:pPr>
              <a:spcAft>
                <a:spcPts val="1200"/>
              </a:spcAft>
            </a:pPr>
            <a:r>
              <a:rPr lang="es-ES" sz="2400" dirty="0" smtClean="0"/>
              <a:t>Solo el 50% de los episodios depresivos son diagnosticados en AP (‘</a:t>
            </a:r>
            <a:r>
              <a:rPr lang="es-ES" sz="2400" b="1" dirty="0" smtClean="0"/>
              <a:t>morbilidad oculta</a:t>
            </a:r>
            <a:r>
              <a:rPr lang="es-ES" sz="2400" dirty="0" smtClean="0"/>
              <a:t>’)</a:t>
            </a:r>
          </a:p>
          <a:p>
            <a:pPr>
              <a:spcAft>
                <a:spcPts val="1200"/>
              </a:spcAft>
            </a:pPr>
            <a:r>
              <a:rPr lang="es-ES" sz="2400" dirty="0" smtClean="0"/>
              <a:t>La presentación más frecuente de la depresión en AP es somática (‘</a:t>
            </a:r>
            <a:r>
              <a:rPr lang="es-ES" sz="2400" b="1" dirty="0" smtClean="0"/>
              <a:t>somatización</a:t>
            </a:r>
            <a:r>
              <a:rPr lang="es-ES" sz="2400" dirty="0" smtClean="0"/>
              <a:t>’)</a:t>
            </a:r>
          </a:p>
          <a:p>
            <a:pPr>
              <a:spcAft>
                <a:spcPts val="1200"/>
              </a:spcAft>
            </a:pPr>
            <a:r>
              <a:rPr lang="es-ES" sz="2400" dirty="0" smtClean="0"/>
              <a:t>Un 20% de los pacientes diagnosticados por sus MF como deprimidos, no lo son (‘</a:t>
            </a:r>
            <a:r>
              <a:rPr lang="es-ES" sz="2400" b="1" dirty="0" err="1" smtClean="0"/>
              <a:t>psiquiatrización</a:t>
            </a:r>
            <a:r>
              <a:rPr lang="es-ES" sz="2400" b="1" dirty="0" smtClean="0"/>
              <a:t>-medicalización de lo cotidiano</a:t>
            </a:r>
            <a:r>
              <a:rPr lang="es-ES" sz="2400" dirty="0" smtClean="0"/>
              <a:t>’)</a:t>
            </a:r>
            <a:endParaRPr lang="es-ES" sz="24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07504" y="6370482"/>
            <a:ext cx="88924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i="1" dirty="0" smtClean="0"/>
              <a:t>Mitchell AJ, et al. </a:t>
            </a:r>
            <a:r>
              <a:rPr lang="en-US" sz="1200" i="1" dirty="0" smtClean="0"/>
              <a:t>Clinical diagnosis of depression in primary care: a meta-analysis. Lancet 2009; 374: 609–19</a:t>
            </a:r>
            <a:endParaRPr lang="es-ES" sz="1200" i="1" dirty="0"/>
          </a:p>
        </p:txBody>
      </p:sp>
    </p:spTree>
    <p:extLst>
      <p:ext uri="{BB962C8B-B14F-4D97-AF65-F5344CB8AC3E}">
        <p14:creationId xmlns:p14="http://schemas.microsoft.com/office/powerpoint/2010/main" val="388284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Consecuencias</a:t>
            </a:r>
            <a:r>
              <a:rPr lang="en-US" sz="3600" dirty="0" smtClean="0"/>
              <a:t> de </a:t>
            </a:r>
            <a:r>
              <a:rPr lang="en-US" sz="3600" dirty="0" err="1" smtClean="0"/>
              <a:t>los</a:t>
            </a:r>
            <a:r>
              <a:rPr lang="en-US" sz="3600" dirty="0" smtClean="0"/>
              <a:t> </a:t>
            </a:r>
            <a:r>
              <a:rPr lang="en-US" sz="3600" dirty="0" err="1" smtClean="0"/>
              <a:t>falsos</a:t>
            </a:r>
            <a:r>
              <a:rPr lang="en-US" sz="3600" dirty="0" smtClean="0"/>
              <a:t> </a:t>
            </a:r>
            <a:r>
              <a:rPr lang="en-US" sz="3600" dirty="0" err="1" smtClean="0"/>
              <a:t>positivos</a:t>
            </a:r>
            <a:r>
              <a:rPr lang="en-US" sz="3600" dirty="0" smtClean="0"/>
              <a:t> y el </a:t>
            </a:r>
            <a:r>
              <a:rPr lang="en-US" sz="3600" dirty="0" err="1" smtClean="0"/>
              <a:t>sobre-diagnóstico</a:t>
            </a:r>
            <a:endParaRPr lang="en-U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59632" y="2564904"/>
            <a:ext cx="6840760" cy="3603812"/>
          </a:xfrm>
        </p:spPr>
        <p:txBody>
          <a:bodyPr>
            <a:normAutofit/>
          </a:bodyPr>
          <a:lstStyle/>
          <a:p>
            <a:r>
              <a:rPr lang="en-US" dirty="0" err="1" smtClean="0"/>
              <a:t>Intromisión</a:t>
            </a:r>
            <a:r>
              <a:rPr lang="en-US" dirty="0" smtClean="0"/>
              <a:t> </a:t>
            </a:r>
            <a:r>
              <a:rPr lang="en-US" dirty="0" err="1" smtClean="0"/>
              <a:t>médica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las </a:t>
            </a:r>
            <a:r>
              <a:rPr lang="en-US" dirty="0" err="1" smtClean="0"/>
              <a:t>emociones</a:t>
            </a:r>
            <a:r>
              <a:rPr lang="en-US" dirty="0" smtClean="0"/>
              <a:t> </a:t>
            </a:r>
            <a:r>
              <a:rPr lang="en-US" dirty="0" err="1" smtClean="0"/>
              <a:t>personales</a:t>
            </a:r>
            <a:endParaRPr lang="en-US" dirty="0" smtClean="0"/>
          </a:p>
          <a:p>
            <a:r>
              <a:rPr lang="en-US" dirty="0" err="1"/>
              <a:t>Disminución</a:t>
            </a:r>
            <a:r>
              <a:rPr lang="en-US" dirty="0"/>
              <a:t> de la </a:t>
            </a:r>
            <a:r>
              <a:rPr lang="en-US" dirty="0" err="1" smtClean="0"/>
              <a:t>resiliencia</a:t>
            </a: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err="1" smtClean="0"/>
              <a:t>Enganchados</a:t>
            </a:r>
            <a:r>
              <a:rPr lang="en-US" dirty="0" smtClean="0"/>
              <a:t>” al </a:t>
            </a:r>
            <a:r>
              <a:rPr lang="en-US" dirty="0" err="1" smtClean="0"/>
              <a:t>sistema</a:t>
            </a:r>
            <a:r>
              <a:rPr lang="en-US" dirty="0" smtClean="0"/>
              <a:t> de </a:t>
            </a:r>
            <a:r>
              <a:rPr lang="en-US" dirty="0" err="1" smtClean="0"/>
              <a:t>salud</a:t>
            </a:r>
            <a:endParaRPr lang="en-US" dirty="0" smtClean="0"/>
          </a:p>
          <a:p>
            <a:r>
              <a:rPr lang="en-US" dirty="0" err="1" smtClean="0"/>
              <a:t>Medicación</a:t>
            </a:r>
            <a:r>
              <a:rPr lang="en-US" dirty="0" smtClean="0"/>
              <a:t> y </a:t>
            </a:r>
            <a:r>
              <a:rPr lang="en-US" dirty="0" err="1" smtClean="0"/>
              <a:t>costes</a:t>
            </a:r>
            <a:r>
              <a:rPr lang="en-US" dirty="0" smtClean="0"/>
              <a:t> </a:t>
            </a:r>
            <a:r>
              <a:rPr lang="en-US" dirty="0" err="1" smtClean="0"/>
              <a:t>innecesarios</a:t>
            </a:r>
            <a:endParaRPr lang="en-US" dirty="0" smtClean="0"/>
          </a:p>
          <a:p>
            <a:r>
              <a:rPr lang="en-US" dirty="0" err="1" smtClean="0"/>
              <a:t>Iatrogenia</a:t>
            </a:r>
            <a:r>
              <a:rPr lang="en-US" dirty="0" smtClean="0"/>
              <a:t> social (</a:t>
            </a:r>
            <a:r>
              <a:rPr lang="en-US" dirty="0" err="1" smtClean="0"/>
              <a:t>estigma</a:t>
            </a:r>
            <a:r>
              <a:rPr lang="en-US" dirty="0" smtClean="0"/>
              <a:t>) y de la </a:t>
            </a:r>
            <a:r>
              <a:rPr lang="en-US" dirty="0" err="1" smtClean="0"/>
              <a:t>medicación</a:t>
            </a:r>
            <a:r>
              <a:rPr lang="en-US" dirty="0" smtClean="0"/>
              <a:t> (</a:t>
            </a:r>
            <a:r>
              <a:rPr lang="en-US" dirty="0" err="1" smtClean="0"/>
              <a:t>efectos</a:t>
            </a:r>
            <a:r>
              <a:rPr lang="en-US" dirty="0" smtClean="0"/>
              <a:t> </a:t>
            </a:r>
            <a:r>
              <a:rPr lang="en-US" dirty="0" err="1" smtClean="0"/>
              <a:t>secundarios</a:t>
            </a:r>
            <a:r>
              <a:rPr lang="en-US" dirty="0" smtClean="0"/>
              <a:t> y </a:t>
            </a:r>
            <a:r>
              <a:rPr lang="en-US" dirty="0" err="1" smtClean="0"/>
              <a:t>adicciones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err="1" smtClean="0"/>
              <a:t>Robamos</a:t>
            </a:r>
            <a:r>
              <a:rPr lang="en-US" dirty="0" smtClean="0"/>
              <a:t> </a:t>
            </a:r>
            <a:r>
              <a:rPr lang="en-US" dirty="0" err="1" smtClean="0"/>
              <a:t>tiempo</a:t>
            </a:r>
            <a:r>
              <a:rPr lang="en-US" dirty="0" smtClean="0"/>
              <a:t> y </a:t>
            </a:r>
            <a:r>
              <a:rPr lang="en-US" dirty="0" err="1" smtClean="0"/>
              <a:t>recursos</a:t>
            </a:r>
            <a:r>
              <a:rPr lang="en-US" dirty="0" smtClean="0"/>
              <a:t> a </a:t>
            </a:r>
            <a:r>
              <a:rPr lang="en-US" dirty="0" err="1" smtClean="0"/>
              <a:t>quién</a:t>
            </a:r>
            <a:r>
              <a:rPr lang="en-US" dirty="0" smtClean="0"/>
              <a:t> </a:t>
            </a:r>
            <a:r>
              <a:rPr lang="en-US" dirty="0" err="1" smtClean="0"/>
              <a:t>realmente</a:t>
            </a:r>
            <a:r>
              <a:rPr lang="en-US" dirty="0" smtClean="0"/>
              <a:t> lo </a:t>
            </a:r>
            <a:r>
              <a:rPr lang="en-US" dirty="0" err="1" smtClean="0"/>
              <a:t>necesita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7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¡</a:t>
            </a:r>
            <a:r>
              <a:rPr lang="en-US" dirty="0" err="1"/>
              <a:t>O</a:t>
            </a:r>
            <a:r>
              <a:rPr lang="en-US" dirty="0" err="1" smtClean="0"/>
              <a:t>jo</a:t>
            </a:r>
            <a:r>
              <a:rPr lang="en-US" dirty="0" smtClean="0"/>
              <a:t>! </a:t>
            </a:r>
            <a:r>
              <a:rPr lang="en-US" dirty="0" err="1" smtClean="0"/>
              <a:t>Verdaderos</a:t>
            </a:r>
            <a:r>
              <a:rPr lang="en-US" dirty="0" smtClean="0"/>
              <a:t> </a:t>
            </a:r>
            <a:r>
              <a:rPr lang="en-US" dirty="0" err="1" smtClean="0"/>
              <a:t>positivos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Crisis </a:t>
            </a:r>
            <a:r>
              <a:rPr lang="en-GB" b="1" dirty="0" err="1" smtClean="0">
                <a:solidFill>
                  <a:srgbClr val="C00000"/>
                </a:solidFill>
              </a:rPr>
              <a:t>económica</a:t>
            </a:r>
            <a:r>
              <a:rPr lang="en-GB" b="1" dirty="0" smtClean="0">
                <a:solidFill>
                  <a:srgbClr val="C00000"/>
                </a:solidFill>
              </a:rPr>
              <a:t> y  </a:t>
            </a:r>
            <a:r>
              <a:rPr lang="en-GB" b="1" dirty="0" err="1" smtClean="0">
                <a:solidFill>
                  <a:srgbClr val="C00000"/>
                </a:solidFill>
              </a:rPr>
              <a:t>aumento</a:t>
            </a:r>
            <a:r>
              <a:rPr lang="en-GB" b="1" dirty="0" smtClean="0">
                <a:solidFill>
                  <a:srgbClr val="C00000"/>
                </a:solidFill>
              </a:rPr>
              <a:t> de </a:t>
            </a:r>
            <a:r>
              <a:rPr lang="en-GB" b="1" dirty="0" err="1" smtClean="0">
                <a:solidFill>
                  <a:srgbClr val="C00000"/>
                </a:solidFill>
              </a:rPr>
              <a:t>prevalencia</a:t>
            </a:r>
            <a:endParaRPr lang="en-GB" b="1" dirty="0" smtClean="0">
              <a:solidFill>
                <a:srgbClr val="C00000"/>
              </a:solidFill>
            </a:endParaRPr>
          </a:p>
          <a:p>
            <a:pPr lvl="1"/>
            <a:r>
              <a:rPr lang="en-GB" dirty="0" smtClean="0"/>
              <a:t>↑ 19.4</a:t>
            </a:r>
            <a:r>
              <a:rPr lang="en-GB" dirty="0"/>
              <a:t>%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depresión</a:t>
            </a:r>
            <a:r>
              <a:rPr lang="en-GB" dirty="0" smtClean="0"/>
              <a:t> mayor</a:t>
            </a:r>
          </a:p>
          <a:p>
            <a:pPr lvl="1"/>
            <a:r>
              <a:rPr lang="en-GB" dirty="0" smtClean="0"/>
              <a:t>↑</a:t>
            </a:r>
            <a:r>
              <a:rPr lang="en-GB" dirty="0"/>
              <a:t> </a:t>
            </a:r>
            <a:r>
              <a:rPr lang="en-GB" dirty="0" smtClean="0"/>
              <a:t>8.4</a:t>
            </a:r>
            <a:r>
              <a:rPr lang="en-GB" dirty="0"/>
              <a:t>%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ansiedad</a:t>
            </a:r>
            <a:r>
              <a:rPr lang="en-GB" dirty="0" smtClean="0"/>
              <a:t> </a:t>
            </a:r>
            <a:r>
              <a:rPr lang="en-GB" dirty="0" err="1" smtClean="0"/>
              <a:t>generalizada</a:t>
            </a:r>
            <a:endParaRPr lang="en-GB" dirty="0"/>
          </a:p>
          <a:p>
            <a:pPr lvl="1"/>
            <a:r>
              <a:rPr lang="en-GB" dirty="0" smtClean="0"/>
              <a:t>↑ 7.3%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somatizaciones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↑ 4.6</a:t>
            </a:r>
            <a:r>
              <a:rPr lang="en-GB" dirty="0"/>
              <a:t>%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dependencia</a:t>
            </a:r>
            <a:r>
              <a:rPr lang="en-GB" dirty="0" smtClean="0"/>
              <a:t> </a:t>
            </a:r>
            <a:r>
              <a:rPr lang="en-GB" dirty="0" err="1" smtClean="0"/>
              <a:t>alcohólica</a:t>
            </a:r>
            <a:endParaRPr lang="en-GB" dirty="0" smtClean="0"/>
          </a:p>
          <a:p>
            <a:pPr lvl="1"/>
            <a:r>
              <a:rPr lang="en-GB" dirty="0" smtClean="0"/>
              <a:t>El </a:t>
            </a:r>
            <a:r>
              <a:rPr lang="en-GB" dirty="0" err="1" smtClean="0"/>
              <a:t>desempleo</a:t>
            </a:r>
            <a:r>
              <a:rPr lang="en-GB" dirty="0" smtClean="0"/>
              <a:t> y </a:t>
            </a:r>
            <a:r>
              <a:rPr lang="en-GB" dirty="0" err="1" smtClean="0"/>
              <a:t>los</a:t>
            </a:r>
            <a:r>
              <a:rPr lang="en-GB" dirty="0" smtClean="0"/>
              <a:t> </a:t>
            </a:r>
            <a:r>
              <a:rPr lang="en-GB" dirty="0" err="1" smtClean="0"/>
              <a:t>problemas</a:t>
            </a:r>
            <a:r>
              <a:rPr lang="en-GB" dirty="0" smtClean="0"/>
              <a:t> con el </a:t>
            </a:r>
            <a:r>
              <a:rPr lang="en-GB" dirty="0" err="1" smtClean="0"/>
              <a:t>pago</a:t>
            </a:r>
            <a:r>
              <a:rPr lang="en-GB" dirty="0" smtClean="0"/>
              <a:t> de la </a:t>
            </a:r>
            <a:r>
              <a:rPr lang="en-GB" dirty="0" err="1" smtClean="0"/>
              <a:t>hipoteca</a:t>
            </a:r>
            <a:r>
              <a:rPr lang="en-GB" dirty="0" smtClean="0"/>
              <a:t> </a:t>
            </a:r>
            <a:r>
              <a:rPr lang="en-GB" dirty="0" err="1" smtClean="0"/>
              <a:t>explicaron</a:t>
            </a:r>
            <a:r>
              <a:rPr lang="en-GB" dirty="0" smtClean="0"/>
              <a:t> un </a:t>
            </a:r>
            <a:r>
              <a:rPr lang="en-GB" dirty="0" err="1" smtClean="0"/>
              <a:t>tercio</a:t>
            </a:r>
            <a:r>
              <a:rPr lang="en-GB" dirty="0" smtClean="0"/>
              <a:t> del </a:t>
            </a:r>
            <a:r>
              <a:rPr lang="en-GB" dirty="0" err="1" smtClean="0"/>
              <a:t>cambio</a:t>
            </a:r>
            <a:r>
              <a:rPr lang="en-GB" dirty="0" smtClean="0"/>
              <a:t> entre 2006 y 2010</a:t>
            </a:r>
            <a:endParaRPr lang="en-US" dirty="0"/>
          </a:p>
        </p:txBody>
      </p:sp>
      <p:sp>
        <p:nvSpPr>
          <p:cNvPr id="4" name="3 CuadroTexto"/>
          <p:cNvSpPr txBox="1"/>
          <p:nvPr/>
        </p:nvSpPr>
        <p:spPr>
          <a:xfrm>
            <a:off x="1194250" y="6273225"/>
            <a:ext cx="6840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1600" i="1" dirty="0">
                <a:solidFill>
                  <a:prstClr val="white"/>
                </a:solidFill>
                <a:latin typeface="Arial Narrow" panose="020B0606020202030204" pitchFamily="34" charset="0"/>
              </a:rPr>
              <a:t>Gili M et al. The mental health risks of economic crisis in Spain: evidence from primary care centres, 2006 and 2010. </a:t>
            </a:r>
            <a:r>
              <a:rPr lang="en-GB" sz="1600" i="1" dirty="0" err="1">
                <a:solidFill>
                  <a:prstClr val="white"/>
                </a:solidFill>
                <a:latin typeface="Arial Narrow" panose="020B0606020202030204" pitchFamily="34" charset="0"/>
              </a:rPr>
              <a:t>Eur</a:t>
            </a:r>
            <a:r>
              <a:rPr lang="en-GB" sz="1600" i="1" dirty="0">
                <a:solidFill>
                  <a:prstClr val="white"/>
                </a:solidFill>
                <a:latin typeface="Arial Narrow" panose="020B0606020202030204" pitchFamily="34" charset="0"/>
              </a:rPr>
              <a:t> J Public Health. 2013;23:103-8.</a:t>
            </a:r>
            <a:endParaRPr lang="en-US" sz="1600" i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13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No </a:t>
            </a:r>
            <a:r>
              <a:rPr lang="en-US" sz="2800" dirty="0" err="1" smtClean="0"/>
              <a:t>es</a:t>
            </a:r>
            <a:r>
              <a:rPr lang="en-US" sz="2800" dirty="0" smtClean="0"/>
              <a:t> </a:t>
            </a:r>
            <a:r>
              <a:rPr lang="en-US" sz="2800" dirty="0" err="1" smtClean="0"/>
              <a:t>cierto</a:t>
            </a:r>
            <a:r>
              <a:rPr lang="en-US" sz="2800" dirty="0" smtClean="0"/>
              <a:t> que </a:t>
            </a:r>
            <a:r>
              <a:rPr lang="en-US" sz="2800" dirty="0" err="1" smtClean="0"/>
              <a:t>los</a:t>
            </a:r>
            <a:r>
              <a:rPr lang="en-US" sz="2800" dirty="0" smtClean="0"/>
              <a:t> </a:t>
            </a:r>
            <a:r>
              <a:rPr lang="en-US" sz="2800" dirty="0" err="1" smtClean="0"/>
              <a:t>pacientes</a:t>
            </a:r>
            <a:r>
              <a:rPr lang="en-US" sz="2800" dirty="0" smtClean="0"/>
              <a:t> con </a:t>
            </a:r>
            <a:r>
              <a:rPr lang="en-US" sz="2800" dirty="0" err="1" smtClean="0"/>
              <a:t>somatizaciones</a:t>
            </a:r>
            <a:r>
              <a:rPr lang="en-US" sz="2800" dirty="0" smtClean="0"/>
              <a:t> </a:t>
            </a:r>
            <a:r>
              <a:rPr lang="en-US" sz="2800" dirty="0" err="1" smtClean="0"/>
              <a:t>prefieran</a:t>
            </a:r>
            <a:r>
              <a:rPr lang="en-US" sz="2800" dirty="0" smtClean="0"/>
              <a:t> </a:t>
            </a:r>
            <a:r>
              <a:rPr lang="en-US" sz="2800" dirty="0" err="1" smtClean="0"/>
              <a:t>respuestas</a:t>
            </a:r>
            <a:r>
              <a:rPr lang="en-US" sz="2800" dirty="0" smtClean="0"/>
              <a:t> </a:t>
            </a:r>
            <a:r>
              <a:rPr lang="en-US" sz="2800" dirty="0" err="1" smtClean="0"/>
              <a:t>físicas</a:t>
            </a:r>
            <a:endParaRPr lang="en-U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420 </a:t>
            </a:r>
            <a:r>
              <a:rPr lang="en-US" dirty="0" err="1" smtClean="0"/>
              <a:t>entrevistas</a:t>
            </a:r>
            <a:r>
              <a:rPr lang="en-US" dirty="0" smtClean="0"/>
              <a:t> </a:t>
            </a:r>
            <a:r>
              <a:rPr lang="en-US" dirty="0" err="1" smtClean="0"/>
              <a:t>audiograbadas</a:t>
            </a:r>
            <a:r>
              <a:rPr lang="en-US" dirty="0" smtClean="0"/>
              <a:t> de </a:t>
            </a:r>
            <a:r>
              <a:rPr lang="en-US" dirty="0" err="1" smtClean="0"/>
              <a:t>pacientes</a:t>
            </a:r>
            <a:r>
              <a:rPr lang="en-US" dirty="0" smtClean="0"/>
              <a:t> </a:t>
            </a:r>
            <a:r>
              <a:rPr lang="en-US" dirty="0"/>
              <a:t>con </a:t>
            </a:r>
            <a:r>
              <a:rPr lang="en-US" dirty="0" smtClean="0"/>
              <a:t>“</a:t>
            </a:r>
            <a:r>
              <a:rPr lang="en-US" i="1" dirty="0" smtClean="0"/>
              <a:t>medically </a:t>
            </a:r>
            <a:r>
              <a:rPr lang="en-US" i="1" dirty="0"/>
              <a:t>unexplained symptoms (MUS</a:t>
            </a:r>
            <a:r>
              <a:rPr lang="en-US" dirty="0" smtClean="0"/>
              <a:t>)” y  </a:t>
            </a:r>
            <a:r>
              <a:rPr lang="en-US" dirty="0" err="1" smtClean="0"/>
              <a:t>sus</a:t>
            </a:r>
            <a:r>
              <a:rPr lang="en-US" dirty="0" smtClean="0"/>
              <a:t> 33 MF</a:t>
            </a:r>
          </a:p>
          <a:p>
            <a:r>
              <a:rPr lang="en-US" dirty="0" smtClean="0"/>
              <a:t>El 80%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pacientes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pistas</a:t>
            </a:r>
            <a:r>
              <a:rPr lang="en-US" dirty="0"/>
              <a:t> </a:t>
            </a:r>
            <a:r>
              <a:rPr lang="en-US" dirty="0" err="1" smtClean="0"/>
              <a:t>psicosociales</a:t>
            </a:r>
            <a:r>
              <a:rPr lang="en-US" dirty="0" smtClean="0"/>
              <a:t> que </a:t>
            </a:r>
            <a:r>
              <a:rPr lang="en-US" dirty="0" err="1" smtClean="0"/>
              <a:t>los</a:t>
            </a:r>
            <a:r>
              <a:rPr lang="en-US" dirty="0" smtClean="0"/>
              <a:t> MF no </a:t>
            </a:r>
            <a:r>
              <a:rPr lang="en-US" dirty="0" err="1" smtClean="0"/>
              <a:t>recogen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pocos</a:t>
            </a:r>
            <a:r>
              <a:rPr lang="en-US" dirty="0" smtClean="0"/>
              <a:t> </a:t>
            </a:r>
            <a:r>
              <a:rPr lang="en-US" dirty="0" err="1" smtClean="0"/>
              <a:t>empatizan</a:t>
            </a:r>
            <a:r>
              <a:rPr lang="en-US" dirty="0" smtClean="0"/>
              <a:t> y </a:t>
            </a:r>
            <a:r>
              <a:rPr lang="en-US" dirty="0" err="1" smtClean="0"/>
              <a:t>casi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ofrecen</a:t>
            </a:r>
            <a:r>
              <a:rPr lang="en-US" dirty="0" smtClean="0"/>
              <a:t> </a:t>
            </a:r>
            <a:r>
              <a:rPr lang="en-US" dirty="0" err="1" smtClean="0"/>
              <a:t>explicaciones</a:t>
            </a:r>
            <a:r>
              <a:rPr lang="en-US" dirty="0" smtClean="0"/>
              <a:t> y </a:t>
            </a:r>
            <a:r>
              <a:rPr lang="en-US" dirty="0" err="1" smtClean="0"/>
              <a:t>alternativas</a:t>
            </a:r>
            <a:r>
              <a:rPr lang="en-US" dirty="0" smtClean="0"/>
              <a:t> </a:t>
            </a:r>
            <a:r>
              <a:rPr lang="en-US" dirty="0" err="1" smtClean="0"/>
              <a:t>físicas</a:t>
            </a:r>
            <a:endParaRPr lang="en-US" dirty="0" smtClean="0"/>
          </a:p>
          <a:p>
            <a:r>
              <a:rPr lang="en-GB" dirty="0" smtClean="0"/>
              <a:t>El gran </a:t>
            </a:r>
            <a:r>
              <a:rPr lang="en-GB" dirty="0" err="1" smtClean="0"/>
              <a:t>nivel</a:t>
            </a:r>
            <a:r>
              <a:rPr lang="en-GB" dirty="0" smtClean="0"/>
              <a:t> de </a:t>
            </a:r>
            <a:r>
              <a:rPr lang="en-GB" dirty="0" err="1" smtClean="0"/>
              <a:t>intervenciones</a:t>
            </a:r>
            <a:r>
              <a:rPr lang="en-GB" dirty="0" smtClean="0"/>
              <a:t> </a:t>
            </a:r>
            <a:r>
              <a:rPr lang="en-GB" dirty="0" err="1" smtClean="0"/>
              <a:t>físicas</a:t>
            </a:r>
            <a:r>
              <a:rPr lang="en-GB" dirty="0" smtClean="0"/>
              <a:t> para </a:t>
            </a:r>
            <a:r>
              <a:rPr lang="en-GB" dirty="0" err="1" smtClean="0"/>
              <a:t>los</a:t>
            </a:r>
            <a:r>
              <a:rPr lang="en-GB" dirty="0" smtClean="0"/>
              <a:t> MUS se </a:t>
            </a:r>
            <a:r>
              <a:rPr lang="en-GB" dirty="0" err="1" smtClean="0"/>
              <a:t>relaciona</a:t>
            </a:r>
            <a:r>
              <a:rPr lang="en-GB" dirty="0" smtClean="0"/>
              <a:t> </a:t>
            </a:r>
            <a:r>
              <a:rPr lang="en-GB" dirty="0" err="1" smtClean="0"/>
              <a:t>más</a:t>
            </a:r>
            <a:r>
              <a:rPr lang="en-GB" dirty="0" smtClean="0"/>
              <a:t> con la </a:t>
            </a:r>
            <a:r>
              <a:rPr lang="en-GB" dirty="0" err="1" smtClean="0"/>
              <a:t>respuesta</a:t>
            </a:r>
            <a:r>
              <a:rPr lang="en-GB" dirty="0" smtClean="0"/>
              <a:t> de </a:t>
            </a:r>
            <a:r>
              <a:rPr lang="en-GB" dirty="0" err="1" smtClean="0"/>
              <a:t>los</a:t>
            </a:r>
            <a:r>
              <a:rPr lang="en-GB" dirty="0" smtClean="0"/>
              <a:t> </a:t>
            </a:r>
            <a:r>
              <a:rPr lang="en-GB" dirty="0" err="1" smtClean="0"/>
              <a:t>médicos</a:t>
            </a:r>
            <a:r>
              <a:rPr lang="en-GB" dirty="0" smtClean="0"/>
              <a:t> que con las </a:t>
            </a:r>
            <a:r>
              <a:rPr lang="en-GB" dirty="0" err="1" smtClean="0"/>
              <a:t>demandas</a:t>
            </a:r>
            <a:r>
              <a:rPr lang="en-GB" dirty="0" smtClean="0"/>
              <a:t> de </a:t>
            </a:r>
            <a:r>
              <a:rPr lang="en-GB" dirty="0" err="1" smtClean="0"/>
              <a:t>los</a:t>
            </a:r>
            <a:r>
              <a:rPr lang="en-GB" dirty="0" smtClean="0"/>
              <a:t> </a:t>
            </a:r>
            <a:r>
              <a:rPr lang="en-GB" dirty="0" err="1" smtClean="0"/>
              <a:t>pacientes</a:t>
            </a:r>
            <a:r>
              <a:rPr lang="en-GB" dirty="0" smtClean="0"/>
              <a:t>. </a:t>
            </a:r>
            <a:endParaRPr lang="en-US" dirty="0"/>
          </a:p>
        </p:txBody>
      </p:sp>
      <p:sp>
        <p:nvSpPr>
          <p:cNvPr id="4" name="3 CuadroTexto"/>
          <p:cNvSpPr txBox="1"/>
          <p:nvPr/>
        </p:nvSpPr>
        <p:spPr>
          <a:xfrm>
            <a:off x="467544" y="6334780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1400" i="1" dirty="0">
                <a:solidFill>
                  <a:prstClr val="white"/>
                </a:solidFill>
                <a:latin typeface="Arial Narrow" panose="020B0606020202030204" pitchFamily="34" charset="0"/>
              </a:rPr>
              <a:t>Ring A et al</a:t>
            </a:r>
            <a:r>
              <a:rPr lang="en-GB" sz="1400" i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. The </a:t>
            </a:r>
            <a:r>
              <a:rPr lang="en-GB" sz="1400" i="1" dirty="0">
                <a:solidFill>
                  <a:prstClr val="white"/>
                </a:solidFill>
                <a:latin typeface="Arial Narrow" panose="020B0606020202030204" pitchFamily="34" charset="0"/>
              </a:rPr>
              <a:t>somatising effect of clinical consultation: what patients and doctors say and do not say when patients present medically unexplained physical symptoms. </a:t>
            </a:r>
            <a:r>
              <a:rPr lang="en-GB" sz="1400" i="1" dirty="0" err="1">
                <a:solidFill>
                  <a:prstClr val="white"/>
                </a:solidFill>
                <a:latin typeface="Arial Narrow" panose="020B0606020202030204" pitchFamily="34" charset="0"/>
              </a:rPr>
              <a:t>Soc</a:t>
            </a:r>
            <a:r>
              <a:rPr lang="en-GB" sz="1400" i="1" dirty="0">
                <a:solidFill>
                  <a:prstClr val="white"/>
                </a:solidFill>
                <a:latin typeface="Arial Narrow" panose="020B0606020202030204" pitchFamily="34" charset="0"/>
              </a:rPr>
              <a:t> </a:t>
            </a:r>
            <a:r>
              <a:rPr lang="en-GB" sz="1400" i="1" dirty="0" err="1">
                <a:solidFill>
                  <a:prstClr val="white"/>
                </a:solidFill>
                <a:latin typeface="Arial Narrow" panose="020B0606020202030204" pitchFamily="34" charset="0"/>
              </a:rPr>
              <a:t>Sci</a:t>
            </a:r>
            <a:r>
              <a:rPr lang="en-GB" sz="1400" i="1" dirty="0">
                <a:solidFill>
                  <a:prstClr val="white"/>
                </a:solidFill>
                <a:latin typeface="Arial Narrow" panose="020B0606020202030204" pitchFamily="34" charset="0"/>
              </a:rPr>
              <a:t> Med. 2005 Oct;61(7):1505-15.</a:t>
            </a:r>
            <a:endParaRPr lang="en-US" sz="1400" i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61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No </a:t>
            </a:r>
            <a:r>
              <a:rPr lang="en-US" sz="3600" dirty="0" err="1" smtClean="0"/>
              <a:t>es</a:t>
            </a:r>
            <a:r>
              <a:rPr lang="en-US" sz="3600" dirty="0" smtClean="0"/>
              <a:t> </a:t>
            </a:r>
            <a:r>
              <a:rPr lang="en-US" sz="3600" dirty="0" err="1" smtClean="0"/>
              <a:t>cierto</a:t>
            </a:r>
            <a:r>
              <a:rPr lang="en-US" sz="3600" dirty="0" smtClean="0"/>
              <a:t> que la AP </a:t>
            </a:r>
            <a:r>
              <a:rPr lang="en-US" sz="3600" dirty="0" err="1" smtClean="0"/>
              <a:t>tenga</a:t>
            </a:r>
            <a:r>
              <a:rPr lang="en-US" sz="3600" dirty="0" smtClean="0"/>
              <a:t> </a:t>
            </a:r>
            <a:r>
              <a:rPr lang="en-US" sz="3600" dirty="0" err="1" smtClean="0"/>
              <a:t>una</a:t>
            </a:r>
            <a:r>
              <a:rPr lang="en-US" sz="3600" dirty="0" smtClean="0"/>
              <a:t> </a:t>
            </a:r>
            <a:r>
              <a:rPr lang="en-US" sz="3600" dirty="0" err="1" smtClean="0"/>
              <a:t>orientación</a:t>
            </a:r>
            <a:r>
              <a:rPr lang="en-US" sz="3600" dirty="0" smtClean="0"/>
              <a:t> </a:t>
            </a:r>
            <a:r>
              <a:rPr lang="en-US" sz="3600" dirty="0" err="1" smtClean="0"/>
              <a:t>psicosocial</a:t>
            </a:r>
            <a:endParaRPr lang="en-US" sz="3600" dirty="0"/>
          </a:p>
        </p:txBody>
      </p:sp>
      <p:graphicFrame>
        <p:nvGraphicFramePr>
          <p:cNvPr id="4" name="3 Gráfic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19"/>
              </p:ext>
            </p:extLst>
          </p:nvPr>
        </p:nvGraphicFramePr>
        <p:xfrm>
          <a:off x="2483768" y="2430180"/>
          <a:ext cx="4691324" cy="3158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707904" y="2348880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prstClr val="black"/>
                </a:solidFill>
                <a:latin typeface="Franklin Gothic Book"/>
              </a:rPr>
              <a:t>(N = 333 MF  y 38 CS)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187624" y="5710146"/>
            <a:ext cx="7020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ES" sz="1800" b="1" dirty="0">
                <a:solidFill>
                  <a:srgbClr val="C00000"/>
                </a:solidFill>
                <a:latin typeface="Franklin Gothic Book"/>
              </a:rPr>
              <a:t>21.3% de los MF tienen una orientación psicosocial (puntuación ≤ 6)</a:t>
            </a:r>
            <a:endParaRPr lang="en-US" sz="1800" b="1" dirty="0">
              <a:solidFill>
                <a:srgbClr val="C00000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90053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ES" altLang="es-ES" smtClean="0"/>
              <a:t>Si cumple criterios de depresión mayor, valorar…</a:t>
            </a:r>
          </a:p>
        </p:txBody>
      </p:sp>
      <p:sp>
        <p:nvSpPr>
          <p:cNvPr id="512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altLang="es-ES" sz="2000" smtClean="0">
                <a:latin typeface="Arial Narrow" pitchFamily="34" charset="0"/>
              </a:rPr>
              <a:t>Valorar si </a:t>
            </a:r>
            <a:r>
              <a:rPr lang="es-ES" altLang="es-ES" sz="2000" b="1" smtClean="0">
                <a:latin typeface="Arial Narrow" pitchFamily="34" charset="0"/>
              </a:rPr>
              <a:t>es el primer episodio de depresión </a:t>
            </a:r>
            <a:r>
              <a:rPr lang="es-ES" altLang="es-ES" sz="2000" smtClean="0">
                <a:latin typeface="Arial Narrow" pitchFamily="34" charset="0"/>
              </a:rPr>
              <a:t>mayor o ha habido otros</a:t>
            </a:r>
          </a:p>
          <a:p>
            <a:r>
              <a:rPr lang="es-ES" altLang="es-ES" sz="2000" b="1" smtClean="0">
                <a:latin typeface="Arial Narrow" pitchFamily="34" charset="0"/>
              </a:rPr>
              <a:t>Descartar algunas causas de depresión mayor</a:t>
            </a:r>
            <a:r>
              <a:rPr lang="es-ES" altLang="es-ES" sz="2000" smtClean="0">
                <a:latin typeface="Arial Narrow" pitchFamily="34" charset="0"/>
              </a:rPr>
              <a:t>: médicas (hipotiriodismo, Addison, Cushing, etc.), fármacos (betabloqueantes, opiáceos, esteroides, interferón, etc.), alcohol y drogas</a:t>
            </a:r>
          </a:p>
          <a:p>
            <a:r>
              <a:rPr lang="es-ES" altLang="es-ES" sz="2000" b="1" smtClean="0">
                <a:latin typeface="Arial Narrow" pitchFamily="34" charset="0"/>
              </a:rPr>
              <a:t>Descartar el trastorno bipolar </a:t>
            </a:r>
            <a:r>
              <a:rPr lang="es-ES" altLang="es-ES" sz="2000" smtClean="0">
                <a:latin typeface="Arial Narrow" pitchFamily="34" charset="0"/>
              </a:rPr>
              <a:t>(antecedente personal o familiar, episodios de hipomanía o manía)</a:t>
            </a:r>
          </a:p>
          <a:p>
            <a:r>
              <a:rPr lang="es-ES" altLang="es-ES" sz="2000" b="1" smtClean="0">
                <a:latin typeface="Arial Narrow" pitchFamily="34" charset="0"/>
              </a:rPr>
              <a:t>Valorar el duelo </a:t>
            </a:r>
          </a:p>
          <a:p>
            <a:r>
              <a:rPr lang="es-ES" altLang="es-ES" sz="2000" b="1" smtClean="0">
                <a:latin typeface="Arial Narrow" pitchFamily="34" charset="0"/>
              </a:rPr>
              <a:t>Valorar la comorbilidad psiquiátrica</a:t>
            </a:r>
            <a:r>
              <a:rPr lang="es-ES" altLang="es-ES" sz="2000" smtClean="0">
                <a:latin typeface="Arial Narrow" pitchFamily="34" charset="0"/>
              </a:rPr>
              <a:t>: ansiedad generalizada, pánico, TOC, fobias, estrés postraumático, distimia, trastornos de personalidad, esquizofrenia, etc.</a:t>
            </a:r>
          </a:p>
          <a:p>
            <a:r>
              <a:rPr lang="es-ES" altLang="es-ES" sz="2000" b="1" smtClean="0">
                <a:latin typeface="Arial Narrow" pitchFamily="34" charset="0"/>
              </a:rPr>
              <a:t>Valorar la comorbilidad médica</a:t>
            </a:r>
            <a:r>
              <a:rPr lang="es-ES" altLang="es-ES" sz="2000" smtClean="0">
                <a:latin typeface="Arial Narrow" pitchFamily="34" charset="0"/>
              </a:rPr>
              <a:t>: Parkinson, demencia, ACV, cardiopatía isquémica, diabetes, cáncer, dolor crónico, etc.</a:t>
            </a:r>
          </a:p>
          <a:p>
            <a:r>
              <a:rPr lang="es-ES" altLang="es-ES" sz="2000" b="1" smtClean="0">
                <a:latin typeface="Arial Narrow" pitchFamily="34" charset="0"/>
              </a:rPr>
              <a:t>Valorar el riesgo de suicidio</a:t>
            </a:r>
          </a:p>
          <a:p>
            <a:endParaRPr lang="es-ES" alt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fil">
  <a:themeElements>
    <a:clrScheme name="Per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er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er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2618</TotalTime>
  <Words>2216</Words>
  <Application>Microsoft Office PowerPoint</Application>
  <PresentationFormat>Presentación en pantalla (4:3)</PresentationFormat>
  <Paragraphs>207</Paragraphs>
  <Slides>28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Títulos de diapositiva</vt:lpstr>
      </vt:variant>
      <vt:variant>
        <vt:i4>28</vt:i4>
      </vt:variant>
    </vt:vector>
  </HeadingPairs>
  <TitlesOfParts>
    <vt:vector size="33" baseType="lpstr">
      <vt:lpstr>Perfil</vt:lpstr>
      <vt:lpstr>1_Chincheta</vt:lpstr>
      <vt:lpstr>Chincheta</vt:lpstr>
      <vt:lpstr>2_Chincheta</vt:lpstr>
      <vt:lpstr>3_Chincheta</vt:lpstr>
      <vt:lpstr>Abordaje de los trastornos de depresión en Atención Primaria.</vt:lpstr>
      <vt:lpstr>“Adaptarse a la vida”  </vt:lpstr>
      <vt:lpstr>DEPRESION MAYOR (DSMIV)</vt:lpstr>
      <vt:lpstr>Presentación de la depresión en AP</vt:lpstr>
      <vt:lpstr>Consecuencias de los falsos positivos y el sobre-diagnóstico</vt:lpstr>
      <vt:lpstr>¡Ojo! Verdaderos positivos</vt:lpstr>
      <vt:lpstr>No es cierto que los pacientes con somatizaciones prefieran respuestas físicas</vt:lpstr>
      <vt:lpstr>No es cierto que la AP tenga una orientación psicosocial</vt:lpstr>
      <vt:lpstr>Si cumple criterios de depresión mayor, valorar…</vt:lpstr>
      <vt:lpstr>Seguidamente valorar la gravedad de la depresión mayor</vt:lpstr>
      <vt:lpstr>Otros trastornos depresivos</vt:lpstr>
      <vt:lpstr>Distimia</vt:lpstr>
      <vt:lpstr>Episodio maníaco</vt:lpstr>
      <vt:lpstr>Derivar a salud mental  con urgencia</vt:lpstr>
      <vt:lpstr>Riesgo de suicidio</vt:lpstr>
      <vt:lpstr>Derivar a salud mental  sin urgencia (I)</vt:lpstr>
      <vt:lpstr>Derivar a salud mental  sin urgencia (II)</vt:lpstr>
      <vt:lpstr>Objetivos de la intervención en ansiedad y depresión</vt:lpstr>
      <vt:lpstr>Primer seguimiento</vt:lpstr>
      <vt:lpstr>Sucesivos seguimientos</vt:lpstr>
      <vt:lpstr>Recursos NO farmacológicos comunes a todos los problemas de ansiedad y depresión</vt:lpstr>
      <vt:lpstr>Psicoeducación en depresión: contenidos</vt:lpstr>
      <vt:lpstr>Psicoeduación en depresión:  6 puntos básicos</vt:lpstr>
      <vt:lpstr>Valoración del contexto social</vt:lpstr>
      <vt:lpstr>Tratamiento de la depresión según gravedad</vt:lpstr>
      <vt:lpstr>Tratamiento con antidepresivos en depresión mayor</vt:lpstr>
      <vt:lpstr>Tratamiento con antidepresivos en depresión mayor</vt:lpstr>
      <vt:lpstr>Errores en el tratamiento de la depresión en APS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Juan Bellón</cp:lastModifiedBy>
  <cp:revision>153</cp:revision>
  <dcterms:created xsi:type="dcterms:W3CDTF">1601-01-01T00:00:00Z</dcterms:created>
  <dcterms:modified xsi:type="dcterms:W3CDTF">2019-06-12T20:44:16Z</dcterms:modified>
</cp:coreProperties>
</file>